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1" d="100"/>
          <a:sy n="91" d="100"/>
        </p:scale>
        <p:origin x="-331"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75CB9F-EC2C-4504-A26D-5BE629409936}"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326274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75CB9F-EC2C-4504-A26D-5BE629409936}"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28391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75CB9F-EC2C-4504-A26D-5BE629409936}"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398250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75CB9F-EC2C-4504-A26D-5BE629409936}"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283357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75CB9F-EC2C-4504-A26D-5BE629409936}"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343285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75CB9F-EC2C-4504-A26D-5BE629409936}"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229440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75CB9F-EC2C-4504-A26D-5BE629409936}" type="datetimeFigureOut">
              <a:rPr lang="ru-RU" smtClean="0"/>
              <a:t>23.09.2020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352017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75CB9F-EC2C-4504-A26D-5BE629409936}" type="datetimeFigureOut">
              <a:rPr lang="ru-RU" smtClean="0"/>
              <a:t>23.09.2020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70677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75CB9F-EC2C-4504-A26D-5BE629409936}" type="datetimeFigureOut">
              <a:rPr lang="ru-RU" smtClean="0"/>
              <a:t>23.09.2020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83388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B75CB9F-EC2C-4504-A26D-5BE629409936}"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253546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B75CB9F-EC2C-4504-A26D-5BE629409936}"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FCB85-6573-41A6-B82B-52787B594308}" type="slidenum">
              <a:rPr lang="ru-RU" smtClean="0"/>
              <a:t>‹#›</a:t>
            </a:fld>
            <a:endParaRPr lang="ru-RU"/>
          </a:p>
        </p:txBody>
      </p:sp>
    </p:spTree>
    <p:extLst>
      <p:ext uri="{BB962C8B-B14F-4D97-AF65-F5344CB8AC3E}">
        <p14:creationId xmlns:p14="http://schemas.microsoft.com/office/powerpoint/2010/main" val="104560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5CB9F-EC2C-4504-A26D-5BE629409936}" type="datetimeFigureOut">
              <a:rPr lang="ru-RU" smtClean="0"/>
              <a:t>23.09.2020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FCB85-6573-41A6-B82B-52787B594308}" type="slidenum">
              <a:rPr lang="ru-RU" smtClean="0"/>
              <a:t>‹#›</a:t>
            </a:fld>
            <a:endParaRPr lang="ru-RU"/>
          </a:p>
        </p:txBody>
      </p:sp>
    </p:spTree>
    <p:extLst>
      <p:ext uri="{BB962C8B-B14F-4D97-AF65-F5344CB8AC3E}">
        <p14:creationId xmlns:p14="http://schemas.microsoft.com/office/powerpoint/2010/main" val="210346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3070746" y="1316108"/>
            <a:ext cx="5268036" cy="402739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eaLnBrk="0" fontAlgn="base" hangingPunct="0">
              <a:lnSpc>
                <a:spcPct val="100000"/>
              </a:lnSpc>
              <a:spcBef>
                <a:spcPct val="0"/>
              </a:spcBef>
              <a:spcAft>
                <a:spcPct val="0"/>
              </a:spcAft>
            </a:pPr>
            <a:r>
              <a:rPr lang="ru-RU" sz="4800" dirty="0"/>
              <a:t/>
            </a:r>
            <a:br>
              <a:rPr lang="ru-RU" sz="4800" dirty="0"/>
            </a:br>
            <a:r>
              <a:rPr lang="ru-RU" sz="3600" dirty="0" err="1">
                <a:latin typeface="Times New Roman" pitchFamily="18" charset="0"/>
                <a:cs typeface="Times New Roman" pitchFamily="18" charset="0"/>
              </a:rPr>
              <a:t>Метаболикалық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күйлер</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және</a:t>
            </a:r>
            <a:r>
              <a:rPr lang="ru-RU" sz="3600" dirty="0">
                <a:latin typeface="Times New Roman" pitchFamily="18" charset="0"/>
                <a:cs typeface="Times New Roman" pitchFamily="18" charset="0"/>
              </a:rPr>
              <a:t> метаболизм </a:t>
            </a:r>
            <a:r>
              <a:rPr lang="ru-RU" sz="3600" dirty="0" err="1">
                <a:latin typeface="Times New Roman" pitchFamily="18" charset="0"/>
                <a:cs typeface="Times New Roman" pitchFamily="18" charset="0"/>
              </a:rPr>
              <a:t>жылдамдығы</a:t>
            </a:r>
            <a:r>
              <a:rPr lang="ru-RU" sz="3600" dirty="0">
                <a:latin typeface="Times New Roman" pitchFamily="18" charset="0"/>
                <a:cs typeface="Times New Roman" pitchFamily="18" charset="0"/>
              </a:rPr>
              <a:t>. </a:t>
            </a:r>
            <a:endParaRPr lang="ru-RU" sz="3600" dirty="0" smtClean="0">
              <a:latin typeface="Times New Roman" pitchFamily="18" charset="0"/>
              <a:cs typeface="Times New Roman" pitchFamily="18" charset="0"/>
            </a:endParaRPr>
          </a:p>
          <a:p>
            <a:pPr lvl="0" eaLnBrk="0" fontAlgn="base" hangingPunct="0">
              <a:lnSpc>
                <a:spcPct val="100000"/>
              </a:lnSpc>
              <a:spcBef>
                <a:spcPct val="0"/>
              </a:spcBef>
              <a:spcAft>
                <a:spcPct val="0"/>
              </a:spcAft>
            </a:pPr>
            <a:endParaRPr lang="ru-RU" sz="3600" dirty="0">
              <a:latin typeface="Times New Roman" pitchFamily="18" charset="0"/>
              <a:cs typeface="Times New Roman" pitchFamily="18" charset="0"/>
            </a:endParaRPr>
          </a:p>
          <a:p>
            <a:pPr lvl="0" eaLnBrk="0" fontAlgn="base" hangingPunct="0">
              <a:lnSpc>
                <a:spcPct val="100000"/>
              </a:lnSpc>
              <a:spcBef>
                <a:spcPct val="0"/>
              </a:spcBef>
              <a:spcAft>
                <a:spcPct val="0"/>
              </a:spcAft>
            </a:pPr>
            <a:r>
              <a:rPr lang="ru-RU" sz="3600" dirty="0" err="1" smtClean="0">
                <a:latin typeface="Times New Roman" pitchFamily="18" charset="0"/>
                <a:cs typeface="Times New Roman" pitchFamily="18" charset="0"/>
              </a:rPr>
              <a:t>Дене</a:t>
            </a:r>
            <a:r>
              <a:rPr lang="ru-RU" sz="3600" dirty="0" smtClean="0">
                <a:latin typeface="Times New Roman" pitchFamily="18" charset="0"/>
                <a:cs typeface="Times New Roman" pitchFamily="18" charset="0"/>
              </a:rPr>
              <a:t> </a:t>
            </a:r>
            <a:r>
              <a:rPr lang="ru-RU" sz="3600" dirty="0" err="1">
                <a:latin typeface="Times New Roman" pitchFamily="18" charset="0"/>
                <a:cs typeface="Times New Roman" pitchFamily="18" charset="0"/>
              </a:rPr>
              <a:t>қызуы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және</a:t>
            </a:r>
            <a:r>
              <a:rPr lang="ru-RU" sz="3600" dirty="0">
                <a:latin typeface="Times New Roman" pitchFamily="18" charset="0"/>
                <a:cs typeface="Times New Roman" pitchFamily="18" charset="0"/>
              </a:rPr>
              <a:t> терморегуляция</a:t>
            </a:r>
            <a:endParaRPr kumimoji="0" lang="ru-RU" altLang="ru-RU" sz="36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165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subTitle" idx="1"/>
          </p:nvPr>
        </p:nvSpPr>
        <p:spPr bwMode="auto">
          <a:xfrm>
            <a:off x="1041009" y="1415127"/>
            <a:ext cx="9626991" cy="396584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eaLnBrk="0" fontAlgn="base" hangingPunct="0">
              <a:lnSpc>
                <a:spcPct val="100000"/>
              </a:lnSpc>
              <a:spcBef>
                <a:spcPct val="0"/>
              </a:spcBef>
              <a:spcAft>
                <a:spcPct val="0"/>
              </a:spcAft>
            </a:pPr>
            <a:r>
              <a:rPr lang="ru-RU" sz="2000" dirty="0"/>
              <a:t/>
            </a:r>
            <a:br>
              <a:rPr lang="ru-RU" sz="2000" dirty="0"/>
            </a:br>
            <a:r>
              <a:rPr lang="ru-RU" sz="2000" dirty="0" err="1"/>
              <a:t>Метаболикалық</a:t>
            </a:r>
            <a:r>
              <a:rPr lang="ru-RU" sz="2000" dirty="0"/>
              <a:t> </a:t>
            </a:r>
            <a:r>
              <a:rPr lang="ru-RU" sz="2000" dirty="0" err="1"/>
              <a:t>жылдамдық</a:t>
            </a:r>
            <a:r>
              <a:rPr lang="ru-RU" sz="2000" dirty="0"/>
              <a:t> </a:t>
            </a:r>
            <a:endParaRPr lang="ru-RU" sz="2000" dirty="0" smtClean="0"/>
          </a:p>
          <a:p>
            <a:pPr lvl="0" eaLnBrk="0" fontAlgn="base" hangingPunct="0">
              <a:lnSpc>
                <a:spcPct val="100000"/>
              </a:lnSpc>
              <a:spcBef>
                <a:spcPct val="0"/>
              </a:spcBef>
              <a:spcAft>
                <a:spcPct val="0"/>
              </a:spcAft>
            </a:pPr>
            <a:endParaRPr lang="ru-RU" sz="2000" dirty="0"/>
          </a:p>
          <a:p>
            <a:pPr lvl="0" eaLnBrk="0" fontAlgn="base" hangingPunct="0">
              <a:lnSpc>
                <a:spcPct val="100000"/>
              </a:lnSpc>
              <a:spcBef>
                <a:spcPct val="0"/>
              </a:spcBef>
              <a:spcAft>
                <a:spcPct val="0"/>
              </a:spcAft>
            </a:pPr>
            <a:r>
              <a:rPr lang="ru-RU" sz="2000" dirty="0" err="1" smtClean="0"/>
              <a:t>Уақыт</a:t>
            </a:r>
            <a:r>
              <a:rPr lang="ru-RU" sz="2000" dirty="0" smtClean="0"/>
              <a:t> </a:t>
            </a:r>
            <a:r>
              <a:rPr lang="ru-RU" sz="2000" dirty="0" err="1"/>
              <a:t>бірлігінде</a:t>
            </a:r>
            <a:r>
              <a:rPr lang="ru-RU" sz="2000" dirty="0"/>
              <a:t> </a:t>
            </a:r>
            <a:r>
              <a:rPr lang="ru-RU" sz="2000" dirty="0" err="1"/>
              <a:t>организмде</a:t>
            </a:r>
            <a:r>
              <a:rPr lang="ru-RU" sz="2000" dirty="0"/>
              <a:t> </a:t>
            </a:r>
            <a:r>
              <a:rPr lang="ru-RU" sz="2000" dirty="0" err="1"/>
              <a:t>бөлінетін</a:t>
            </a:r>
            <a:r>
              <a:rPr lang="ru-RU" sz="2000" dirty="0"/>
              <a:t> энергия </a:t>
            </a:r>
            <a:r>
              <a:rPr lang="ru-RU" sz="2000" dirty="0" err="1"/>
              <a:t>мөлшері</a:t>
            </a:r>
            <a:r>
              <a:rPr lang="ru-RU" sz="2000" dirty="0"/>
              <a:t> ккал / </a:t>
            </a:r>
            <a:r>
              <a:rPr lang="ru-RU" sz="2000" dirty="0" err="1"/>
              <a:t>сағ</a:t>
            </a:r>
            <a:r>
              <a:rPr lang="ru-RU" sz="2000" dirty="0"/>
              <a:t> </a:t>
            </a:r>
            <a:r>
              <a:rPr lang="ru-RU" sz="2000" dirty="0" err="1"/>
              <a:t>немесе</a:t>
            </a:r>
            <a:r>
              <a:rPr lang="ru-RU" sz="2000" dirty="0"/>
              <a:t> ккал / </a:t>
            </a:r>
            <a:r>
              <a:rPr lang="ru-RU" sz="2000" dirty="0" err="1"/>
              <a:t>тәулікпен</a:t>
            </a:r>
            <a:r>
              <a:rPr lang="ru-RU" sz="2000" dirty="0"/>
              <a:t> </a:t>
            </a:r>
            <a:r>
              <a:rPr lang="ru-RU" sz="2000" dirty="0" err="1"/>
              <a:t>өрнектеледі</a:t>
            </a:r>
            <a:r>
              <a:rPr lang="ru-RU" sz="2000" dirty="0"/>
              <a:t>. </a:t>
            </a:r>
            <a:endParaRPr lang="ru-RU" sz="2000" dirty="0" smtClean="0"/>
          </a:p>
          <a:p>
            <a:pPr lvl="0" eaLnBrk="0" fontAlgn="base" hangingPunct="0">
              <a:lnSpc>
                <a:spcPct val="100000"/>
              </a:lnSpc>
              <a:spcBef>
                <a:spcPct val="0"/>
              </a:spcBef>
              <a:spcAft>
                <a:spcPct val="0"/>
              </a:spcAft>
            </a:pPr>
            <a:endParaRPr lang="ru-RU" sz="2000" dirty="0"/>
          </a:p>
          <a:p>
            <a:pPr lvl="0" eaLnBrk="0" fontAlgn="base" hangingPunct="0">
              <a:lnSpc>
                <a:spcPct val="100000"/>
              </a:lnSpc>
              <a:spcBef>
                <a:spcPct val="0"/>
              </a:spcBef>
              <a:spcAft>
                <a:spcPct val="0"/>
              </a:spcAft>
            </a:pPr>
            <a:r>
              <a:rPr lang="ru-RU" sz="2000" dirty="0" err="1" smtClean="0"/>
              <a:t>Зат</a:t>
            </a:r>
            <a:r>
              <a:rPr lang="ru-RU" sz="2000" dirty="0" smtClean="0"/>
              <a:t> </a:t>
            </a:r>
            <a:r>
              <a:rPr lang="ru-RU" sz="2000" dirty="0" err="1"/>
              <a:t>алмасу</a:t>
            </a:r>
            <a:r>
              <a:rPr lang="ru-RU" sz="2000" dirty="0"/>
              <a:t> </a:t>
            </a:r>
            <a:r>
              <a:rPr lang="ru-RU" sz="2000" dirty="0" err="1"/>
              <a:t>жылдамдығы</a:t>
            </a:r>
            <a:r>
              <a:rPr lang="ru-RU" sz="2000" dirty="0"/>
              <a:t> </a:t>
            </a:r>
            <a:r>
              <a:rPr lang="ru-RU" sz="2000" dirty="0" err="1"/>
              <a:t>физикалық</a:t>
            </a:r>
            <a:r>
              <a:rPr lang="ru-RU" sz="2000" dirty="0"/>
              <a:t> </a:t>
            </a:r>
            <a:r>
              <a:rPr lang="ru-RU" sz="2000" dirty="0" err="1"/>
              <a:t>белсенділікке</a:t>
            </a:r>
            <a:r>
              <a:rPr lang="ru-RU" sz="2000" dirty="0"/>
              <a:t>, </a:t>
            </a:r>
            <a:r>
              <a:rPr lang="ru-RU" sz="2000" dirty="0" err="1"/>
              <a:t>психикалық</a:t>
            </a:r>
            <a:r>
              <a:rPr lang="ru-RU" sz="2000" dirty="0"/>
              <a:t> </a:t>
            </a:r>
            <a:r>
              <a:rPr lang="ru-RU" sz="2000" dirty="0" err="1"/>
              <a:t>жағдайға</a:t>
            </a:r>
            <a:r>
              <a:rPr lang="ru-RU" sz="2000" dirty="0"/>
              <a:t>, </a:t>
            </a:r>
            <a:r>
              <a:rPr lang="ru-RU" sz="2000" dirty="0" err="1"/>
              <a:t>сіңу</a:t>
            </a:r>
            <a:r>
              <a:rPr lang="ru-RU" sz="2000" dirty="0"/>
              <a:t> </a:t>
            </a:r>
            <a:r>
              <a:rPr lang="ru-RU" sz="2000" dirty="0" err="1"/>
              <a:t>немесе</a:t>
            </a:r>
            <a:r>
              <a:rPr lang="ru-RU" sz="2000" dirty="0"/>
              <a:t> </a:t>
            </a:r>
            <a:r>
              <a:rPr lang="ru-RU" sz="2000" dirty="0" err="1"/>
              <a:t>сіңгеннен</a:t>
            </a:r>
            <a:r>
              <a:rPr lang="ru-RU" sz="2000" dirty="0"/>
              <a:t> </a:t>
            </a:r>
            <a:r>
              <a:rPr lang="ru-RU" sz="2000" dirty="0" err="1"/>
              <a:t>кейінгі</a:t>
            </a:r>
            <a:r>
              <a:rPr lang="ru-RU" sz="2000" dirty="0"/>
              <a:t> </a:t>
            </a:r>
            <a:r>
              <a:rPr lang="ru-RU" sz="2000" dirty="0" err="1"/>
              <a:t>жағдайға</a:t>
            </a:r>
            <a:r>
              <a:rPr lang="ru-RU" sz="2000" dirty="0"/>
              <a:t>, </a:t>
            </a:r>
            <a:r>
              <a:rPr lang="ru-RU" sz="2000" dirty="0" err="1"/>
              <a:t>қалқанша</a:t>
            </a:r>
            <a:r>
              <a:rPr lang="ru-RU" sz="2000" dirty="0"/>
              <a:t> </a:t>
            </a:r>
            <a:r>
              <a:rPr lang="ru-RU" sz="2000" dirty="0" err="1"/>
              <a:t>безінің</a:t>
            </a:r>
            <a:r>
              <a:rPr lang="ru-RU" sz="2000" dirty="0"/>
              <a:t> </a:t>
            </a:r>
            <a:r>
              <a:rPr lang="ru-RU" sz="2000" dirty="0" err="1"/>
              <a:t>гормонына</a:t>
            </a:r>
            <a:r>
              <a:rPr lang="ru-RU" sz="2000" dirty="0"/>
              <a:t> </a:t>
            </a:r>
            <a:r>
              <a:rPr lang="ru-RU" sz="2000" dirty="0" err="1"/>
              <a:t>және</a:t>
            </a:r>
            <a:r>
              <a:rPr lang="ru-RU" sz="2000" dirty="0"/>
              <a:t> </a:t>
            </a:r>
            <a:r>
              <a:rPr lang="ru-RU" sz="2000" dirty="0" err="1"/>
              <a:t>басқа</a:t>
            </a:r>
            <a:r>
              <a:rPr lang="ru-RU" sz="2000" dirty="0"/>
              <a:t> </a:t>
            </a:r>
            <a:r>
              <a:rPr lang="ru-RU" sz="2000" dirty="0" err="1"/>
              <a:t>гормондарға</a:t>
            </a:r>
            <a:r>
              <a:rPr lang="ru-RU" sz="2000" dirty="0"/>
              <a:t> </a:t>
            </a:r>
            <a:r>
              <a:rPr lang="ru-RU" sz="2000" dirty="0" err="1"/>
              <a:t>және</a:t>
            </a:r>
            <a:r>
              <a:rPr lang="ru-RU" sz="2000" dirty="0"/>
              <a:t> </a:t>
            </a:r>
            <a:r>
              <a:rPr lang="ru-RU" sz="2000" dirty="0" err="1"/>
              <a:t>басқа</a:t>
            </a:r>
            <a:r>
              <a:rPr lang="ru-RU" sz="2000" dirty="0"/>
              <a:t> </a:t>
            </a:r>
            <a:r>
              <a:rPr lang="ru-RU" sz="2000" dirty="0" err="1"/>
              <a:t>факторларға</a:t>
            </a:r>
            <a:r>
              <a:rPr lang="ru-RU" sz="2000" dirty="0"/>
              <a:t> </a:t>
            </a:r>
            <a:r>
              <a:rPr lang="ru-RU" sz="2000" dirty="0" err="1"/>
              <a:t>байланысты</a:t>
            </a:r>
            <a:r>
              <a:rPr lang="ru-RU" sz="2000" dirty="0"/>
              <a:t>. </a:t>
            </a:r>
            <a:endParaRPr lang="ru-RU" sz="2000" dirty="0" smtClean="0"/>
          </a:p>
          <a:p>
            <a:pPr lvl="0" eaLnBrk="0" fontAlgn="base" hangingPunct="0">
              <a:lnSpc>
                <a:spcPct val="100000"/>
              </a:lnSpc>
              <a:spcBef>
                <a:spcPct val="0"/>
              </a:spcBef>
              <a:spcAft>
                <a:spcPct val="0"/>
              </a:spcAft>
            </a:pPr>
            <a:endParaRPr lang="ru-RU" sz="2000" dirty="0"/>
          </a:p>
          <a:p>
            <a:pPr lvl="0" eaLnBrk="0" fontAlgn="base" hangingPunct="0">
              <a:lnSpc>
                <a:spcPct val="100000"/>
              </a:lnSpc>
              <a:spcBef>
                <a:spcPct val="0"/>
              </a:spcBef>
              <a:spcAft>
                <a:spcPct val="0"/>
              </a:spcAft>
            </a:pPr>
            <a:r>
              <a:rPr lang="ru-RU" sz="2000" dirty="0" err="1" smtClean="0"/>
              <a:t>Жалпы</a:t>
            </a:r>
            <a:r>
              <a:rPr lang="ru-RU" sz="2000" dirty="0" smtClean="0"/>
              <a:t> </a:t>
            </a:r>
            <a:r>
              <a:rPr lang="ru-RU" sz="2000" dirty="0"/>
              <a:t>метаболизм </a:t>
            </a:r>
            <a:r>
              <a:rPr lang="ru-RU" sz="2000" dirty="0" err="1"/>
              <a:t>жылдамдығы</a:t>
            </a:r>
            <a:r>
              <a:rPr lang="ru-RU" sz="2000" dirty="0"/>
              <a:t> (</a:t>
            </a:r>
            <a:r>
              <a:rPr lang="en-US" sz="2000" dirty="0"/>
              <a:t>BMR) </a:t>
            </a:r>
            <a:r>
              <a:rPr lang="ru-RU" sz="2000" dirty="0" err="1"/>
              <a:t>Жалпы</a:t>
            </a:r>
            <a:r>
              <a:rPr lang="ru-RU" sz="2000" dirty="0"/>
              <a:t> </a:t>
            </a:r>
            <a:r>
              <a:rPr lang="ru-RU" sz="2000" dirty="0" err="1"/>
              <a:t>метаболикалық</a:t>
            </a:r>
            <a:r>
              <a:rPr lang="ru-RU" sz="2000" dirty="0"/>
              <a:t> </a:t>
            </a:r>
            <a:r>
              <a:rPr lang="ru-RU" sz="2000" dirty="0" err="1"/>
              <a:t>жылдамдық</a:t>
            </a:r>
            <a:r>
              <a:rPr lang="ru-RU" sz="2000" dirty="0"/>
              <a:t> (</a:t>
            </a:r>
            <a:r>
              <a:rPr lang="en-US" sz="2000" dirty="0"/>
              <a:t>TMR) </a:t>
            </a:r>
            <a:endParaRPr lang="kk-KZ" sz="2000" dirty="0" smtClean="0"/>
          </a:p>
          <a:p>
            <a:pPr lvl="0" eaLnBrk="0" fontAlgn="base" hangingPunct="0">
              <a:lnSpc>
                <a:spcPct val="100000"/>
              </a:lnSpc>
              <a:spcBef>
                <a:spcPct val="0"/>
              </a:spcBef>
              <a:spcAft>
                <a:spcPct val="0"/>
              </a:spcAft>
            </a:pPr>
            <a:endParaRPr lang="kk-KZ" sz="2000" dirty="0"/>
          </a:p>
          <a:p>
            <a:pPr lvl="0" eaLnBrk="0" fontAlgn="base" hangingPunct="0">
              <a:lnSpc>
                <a:spcPct val="100000"/>
              </a:lnSpc>
              <a:spcBef>
                <a:spcPct val="0"/>
              </a:spcBef>
              <a:spcAft>
                <a:spcPct val="0"/>
              </a:spcAft>
            </a:pPr>
            <a:r>
              <a:rPr lang="en-US" sz="2000" dirty="0" smtClean="0"/>
              <a:t>BMR </a:t>
            </a:r>
            <a:r>
              <a:rPr lang="ru-RU" sz="2000" dirty="0"/>
              <a:t>мен </a:t>
            </a:r>
            <a:r>
              <a:rPr lang="en-US" sz="2000" dirty="0"/>
              <a:t>TMR </a:t>
            </a:r>
            <a:r>
              <a:rPr lang="ru-RU" sz="2000" dirty="0" err="1"/>
              <a:t>арасындағы</a:t>
            </a:r>
            <a:r>
              <a:rPr lang="ru-RU" sz="2000" dirty="0"/>
              <a:t> </a:t>
            </a:r>
            <a:r>
              <a:rPr lang="ru-RU" sz="2000" dirty="0" err="1"/>
              <a:t>айырмашылық</a:t>
            </a:r>
            <a:r>
              <a:rPr lang="ru-RU" sz="2000" dirty="0"/>
              <a:t> </a:t>
            </a:r>
            <a:r>
              <a:rPr lang="ru-RU" sz="2000" dirty="0" err="1"/>
              <a:t>неде</a:t>
            </a:r>
            <a:r>
              <a:rPr lang="ru-RU" sz="2000" dirty="0"/>
              <a:t>?</a:t>
            </a:r>
            <a:endParaRPr kumimoji="0" lang="ru-RU" altLang="ru-RU" sz="18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01598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subTitle" idx="1"/>
          </p:nvPr>
        </p:nvSpPr>
        <p:spPr bwMode="auto">
          <a:xfrm>
            <a:off x="586855" y="1238153"/>
            <a:ext cx="10081146" cy="43197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eaLnBrk="0" fontAlgn="base" hangingPunct="0">
              <a:lnSpc>
                <a:spcPct val="100000"/>
              </a:lnSpc>
              <a:spcBef>
                <a:spcPct val="0"/>
              </a:spcBef>
              <a:spcAft>
                <a:spcPct val="0"/>
              </a:spcAft>
            </a:pPr>
            <a:r>
              <a:rPr lang="kk-KZ" sz="2000" dirty="0"/>
              <a:t>Алкоголизммен науқаста метаболизм </a:t>
            </a:r>
            <a:endParaRPr lang="kk-KZ" sz="2000" dirty="0" smtClean="0"/>
          </a:p>
          <a:p>
            <a:pPr lvl="0" eaLnBrk="0" fontAlgn="base" hangingPunct="0">
              <a:lnSpc>
                <a:spcPct val="100000"/>
              </a:lnSpc>
              <a:spcBef>
                <a:spcPct val="0"/>
              </a:spcBef>
              <a:spcAft>
                <a:spcPct val="0"/>
              </a:spcAft>
            </a:pPr>
            <a:endParaRPr lang="kk-KZ" sz="2000" dirty="0"/>
          </a:p>
          <a:p>
            <a:pPr lvl="0" eaLnBrk="0" fontAlgn="base" hangingPunct="0">
              <a:lnSpc>
                <a:spcPct val="100000"/>
              </a:lnSpc>
              <a:spcBef>
                <a:spcPct val="0"/>
              </a:spcBef>
              <a:spcAft>
                <a:spcPct val="0"/>
              </a:spcAft>
            </a:pPr>
            <a:r>
              <a:rPr lang="kk-KZ" sz="2000" dirty="0" smtClean="0"/>
              <a:t>I </a:t>
            </a:r>
            <a:r>
              <a:rPr lang="kk-KZ" sz="2000" dirty="0"/>
              <a:t>бөлім - гипогликемия </a:t>
            </a:r>
            <a:endParaRPr lang="kk-KZ" sz="2000" dirty="0" smtClean="0"/>
          </a:p>
          <a:p>
            <a:pPr lvl="0" eaLnBrk="0" fontAlgn="base" hangingPunct="0">
              <a:lnSpc>
                <a:spcPct val="100000"/>
              </a:lnSpc>
              <a:spcBef>
                <a:spcPct val="0"/>
              </a:spcBef>
              <a:spcAft>
                <a:spcPct val="0"/>
              </a:spcAft>
            </a:pPr>
            <a:endParaRPr lang="kk-KZ" sz="2000" dirty="0"/>
          </a:p>
          <a:p>
            <a:pPr lvl="0" eaLnBrk="0" fontAlgn="base" hangingPunct="0">
              <a:lnSpc>
                <a:spcPct val="100000"/>
              </a:lnSpc>
              <a:spcBef>
                <a:spcPct val="0"/>
              </a:spcBef>
              <a:spcAft>
                <a:spcPct val="0"/>
              </a:spcAft>
            </a:pPr>
            <a:r>
              <a:rPr lang="kk-KZ" sz="2000" dirty="0" smtClean="0"/>
              <a:t>50 </a:t>
            </a:r>
            <a:r>
              <a:rPr lang="kk-KZ" sz="2000" dirty="0"/>
              <a:t>жастағы азиаттық әйел өз үйінде тыныс алып жатқандығы анықталды, бірақ оған жауап бермейді. Жедел жәрдем шақырған отбасы мүшелерінің айтуынша, ол екі күн бойы ішімдік ішкен. Анамнезінде созылмалы алкоголизм және С гепатиті. Фельдшер жүргізген саусақтағы глюкоза анализі &lt;20 мг / дл мәнін көрсетті, бұл ауыр гипогликемияны көрсетеді.</a:t>
            </a:r>
            <a:r>
              <a:rPr kumimoji="0" lang="ru-RU" altLang="ru-RU" sz="2100" b="0" i="0" u="none" strike="noStrike" cap="none" normalizeH="0" baseline="0" dirty="0" smtClean="0">
                <a:ln>
                  <a:noFill/>
                </a:ln>
                <a:solidFill>
                  <a:srgbClr val="222222"/>
                </a:solidFill>
                <a:effectLst/>
                <a:latin typeface="inherit"/>
              </a:rPr>
              <a:t> </a:t>
            </a:r>
            <a:r>
              <a:rPr lang="kk-KZ" sz="2000" dirty="0"/>
              <a:t>Команда ретінде гипогликемияның себептері туралы гипотезалар ойлап табыңыз. Өз тобыңыздың гипотезаларын сыныппен бөлісуге, сондай-ақ өз гипотезаларыңызды дәлелдеуге дайын болыңыз. Төмендегі сұрақтар сіздің гипотезаларыңызды дамытуға көмектеседі. Төмендегі сұрақтарды зерттеу үшін сізге қосымша ресурстар қажет болуы мүмкін.</a:t>
            </a:r>
            <a:endParaRPr kumimoji="0" lang="ru-RU" altLang="ru-RU" sz="2100" b="0" i="0" u="none" strike="noStrike" cap="none" normalizeH="0" baseline="0" dirty="0" smtClean="0">
              <a:ln>
                <a:noFill/>
              </a:ln>
              <a:solidFill>
                <a:srgbClr val="222222"/>
              </a:solidFill>
              <a:effectLst/>
              <a:latin typeface="inherit"/>
            </a:endParaRPr>
          </a:p>
          <a:p>
            <a:pPr lvl="0" algn="l" eaLnBrk="0" fontAlgn="base" hangingPunct="0">
              <a:lnSpc>
                <a:spcPct val="100000"/>
              </a:lnSpc>
              <a:spcBef>
                <a:spcPct val="0"/>
              </a:spcBef>
              <a:spcAft>
                <a:spcPct val="0"/>
              </a:spcAft>
            </a:pPr>
            <a:endParaRPr lang="ru-RU" altLang="ru-RU" sz="2100" dirty="0">
              <a:solidFill>
                <a:srgbClr val="222222"/>
              </a:solidFill>
              <a:latin typeface="inherit"/>
            </a:endParaRPr>
          </a:p>
          <a:p>
            <a:pPr lvl="0" algn="l" eaLnBrk="0" fontAlgn="base" hangingPunct="0">
              <a:lnSpc>
                <a:spcPct val="100000"/>
              </a:lnSpc>
              <a:spcBef>
                <a:spcPct val="0"/>
              </a:spcBef>
              <a:spcAft>
                <a:spcPct val="0"/>
              </a:spcAft>
            </a:pPr>
            <a:r>
              <a:rPr kumimoji="0" lang="ru-RU" altLang="ru-RU" sz="2100" b="0" i="0" u="none" strike="noStrike" cap="none" normalizeH="0" baseline="0" dirty="0" smtClean="0">
                <a:ln>
                  <a:noFill/>
                </a:ln>
                <a:solidFill>
                  <a:srgbClr val="222222"/>
                </a:solidFill>
                <a:effectLst/>
                <a:latin typeface="inheri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512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589649" y="2492343"/>
            <a:ext cx="9078351" cy="181140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algn="l" eaLnBrk="0" fontAlgn="base" hangingPunct="0">
              <a:lnSpc>
                <a:spcPct val="100000"/>
              </a:lnSpc>
              <a:spcBef>
                <a:spcPct val="0"/>
              </a:spcBef>
              <a:spcAft>
                <a:spcPct val="0"/>
              </a:spcAft>
            </a:pPr>
            <a:r>
              <a:rPr lang="kk-KZ" dirty="0">
                <a:latin typeface="Times New Roman" pitchFamily="18" charset="0"/>
                <a:cs typeface="Times New Roman" pitchFamily="18" charset="0"/>
              </a:rPr>
              <a:t>Қандағы глюкозаның мөлшерін қалыпты деңгейде ұстап тұруға әдетте қандай метаболизм механизмдері қатысады? </a:t>
            </a:r>
            <a:endParaRPr lang="kk-KZ" dirty="0" smtClean="0">
              <a:latin typeface="Times New Roman" pitchFamily="18" charset="0"/>
              <a:cs typeface="Times New Roman" pitchFamily="18" charset="0"/>
            </a:endParaRPr>
          </a:p>
          <a:p>
            <a:pPr lvl="0" algn="l" eaLnBrk="0" fontAlgn="base" hangingPunct="0">
              <a:lnSpc>
                <a:spcPct val="100000"/>
              </a:lnSpc>
              <a:spcBef>
                <a:spcPct val="0"/>
              </a:spcBef>
              <a:spcAft>
                <a:spcPct val="0"/>
              </a:spcAft>
            </a:pPr>
            <a:endParaRPr lang="kk-KZ" dirty="0">
              <a:latin typeface="Times New Roman" pitchFamily="18" charset="0"/>
              <a:cs typeface="Times New Roman" pitchFamily="18" charset="0"/>
            </a:endParaRPr>
          </a:p>
          <a:p>
            <a:pPr lvl="0" algn="l" eaLnBrk="0" fontAlgn="base" hangingPunct="0">
              <a:lnSpc>
                <a:spcPct val="100000"/>
              </a:lnSpc>
              <a:spcBef>
                <a:spcPct val="0"/>
              </a:spcBef>
              <a:spcAft>
                <a:spcPct val="0"/>
              </a:spcAft>
            </a:pPr>
            <a:r>
              <a:rPr lang="kk-KZ" dirty="0" smtClean="0">
                <a:latin typeface="Times New Roman" pitchFamily="18" charset="0"/>
                <a:cs typeface="Times New Roman" pitchFamily="18" charset="0"/>
              </a:rPr>
              <a:t>Глюкозаның </a:t>
            </a:r>
            <a:r>
              <a:rPr lang="kk-KZ" dirty="0">
                <a:latin typeface="Times New Roman" pitchFamily="18" charset="0"/>
                <a:cs typeface="Times New Roman" pitchFamily="18" charset="0"/>
              </a:rPr>
              <a:t>қалыпты метаболизміне науқастың қандай жағдайлары әсер етуі мүмкін?</a:t>
            </a:r>
            <a:endParaRPr kumimoji="0" lang="ru-RU" alt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2928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bwMode="auto">
          <a:xfrm>
            <a:off x="1037230" y="3280261"/>
            <a:ext cx="10316570" cy="144207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kk-KZ" sz="2400" dirty="0">
                <a:latin typeface="Times New Roman" pitchFamily="18" charset="0"/>
                <a:cs typeface="Times New Roman" pitchFamily="18" charset="0"/>
              </a:rPr>
              <a:t>Дене қызуы және терморегуляция </a:t>
            </a:r>
            <a:endParaRPr lang="kk-KZ" sz="2400" dirty="0" smtClean="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endParaRPr lang="kk-KZ" sz="2400" dirty="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endParaRPr lang="kk-KZ" sz="2400" dirty="0" smtClean="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r>
              <a:rPr lang="kk-KZ" sz="2400" dirty="0" smtClean="0">
                <a:latin typeface="Times New Roman" pitchFamily="18" charset="0"/>
                <a:cs typeface="Times New Roman" pitchFamily="18" charset="0"/>
              </a:rPr>
              <a:t>Адам </a:t>
            </a:r>
            <a:r>
              <a:rPr lang="kk-KZ" sz="2400" dirty="0">
                <a:latin typeface="Times New Roman" pitchFamily="18" charset="0"/>
                <a:cs typeface="Times New Roman" pitchFamily="18" charset="0"/>
              </a:rPr>
              <a:t>үшін дене температурасын тұрақты ұстап тұру неге маңызды?</a:t>
            </a:r>
            <a:endParaRPr kumimoji="0" lang="ru-RU" alt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5536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bwMode="auto">
          <a:xfrm>
            <a:off x="1030510" y="1530819"/>
            <a:ext cx="9750083" cy="36580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kk-KZ" sz="2400" dirty="0">
                <a:latin typeface="Times New Roman" pitchFamily="18" charset="0"/>
                <a:cs typeface="Times New Roman" pitchFamily="18" charset="0"/>
              </a:rPr>
              <a:t>Дене температурасы </a:t>
            </a:r>
            <a:endParaRPr lang="kk-KZ" sz="2400" dirty="0" smtClean="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endParaRPr lang="kk-KZ" sz="2400" dirty="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r>
              <a:rPr lang="kk-KZ" sz="2400" dirty="0" smtClean="0">
                <a:latin typeface="Times New Roman" pitchFamily="18" charset="0"/>
                <a:cs typeface="Times New Roman" pitchFamily="18" charset="0"/>
              </a:rPr>
              <a:t>Базальды </a:t>
            </a:r>
            <a:r>
              <a:rPr lang="kk-KZ" sz="2400" dirty="0">
                <a:latin typeface="Times New Roman" pitchFamily="18" charset="0"/>
                <a:cs typeface="Times New Roman" pitchFamily="18" charset="0"/>
              </a:rPr>
              <a:t>температура - бас сүйек, кеуде және іш қуысы мүшелерінің температурасы. </a:t>
            </a:r>
            <a:endParaRPr lang="kk-KZ" sz="2400" dirty="0" smtClean="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endParaRPr lang="kk-KZ" sz="2400" dirty="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r>
              <a:rPr lang="kk-KZ" sz="2400" dirty="0" smtClean="0">
                <a:latin typeface="Times New Roman" pitchFamily="18" charset="0"/>
                <a:cs typeface="Times New Roman" pitchFamily="18" charset="0"/>
              </a:rPr>
              <a:t>Дене </a:t>
            </a:r>
            <a:r>
              <a:rPr lang="kk-KZ" sz="2400" dirty="0">
                <a:latin typeface="Times New Roman" pitchFamily="18" charset="0"/>
                <a:cs typeface="Times New Roman" pitchFamily="18" charset="0"/>
              </a:rPr>
              <a:t>температурасы - бетіне жақын температура, әсіресе терінің және ауыздың температурасы. </a:t>
            </a:r>
            <a:endParaRPr lang="kk-KZ" sz="2400" dirty="0" smtClean="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endParaRPr lang="kk-KZ" sz="2400" dirty="0">
              <a:latin typeface="Times New Roman" pitchFamily="18" charset="0"/>
              <a:cs typeface="Times New Roman" pitchFamily="18" charset="0"/>
            </a:endParaRPr>
          </a:p>
          <a:p>
            <a:pPr marL="0" lvl="0" indent="0" eaLnBrk="0" fontAlgn="base" hangingPunct="0">
              <a:lnSpc>
                <a:spcPct val="100000"/>
              </a:lnSpc>
              <a:spcBef>
                <a:spcPct val="0"/>
              </a:spcBef>
              <a:spcAft>
                <a:spcPct val="0"/>
              </a:spcAft>
              <a:buNone/>
            </a:pPr>
            <a:r>
              <a:rPr lang="kk-KZ" sz="2400" dirty="0" smtClean="0">
                <a:latin typeface="Times New Roman" pitchFamily="18" charset="0"/>
                <a:cs typeface="Times New Roman" pitchFamily="18" charset="0"/>
              </a:rPr>
              <a:t>Корпус </a:t>
            </a:r>
            <a:r>
              <a:rPr lang="kk-KZ" sz="2400" dirty="0">
                <a:latin typeface="Times New Roman" pitchFamily="18" charset="0"/>
                <a:cs typeface="Times New Roman" pitchFamily="18" charset="0"/>
              </a:rPr>
              <a:t>температурасы тұрақты ішкі температураны ұстап тұратын процестердің нәтижесінде өзгеріп отырады</a:t>
            </a:r>
            <a:endParaRPr kumimoji="0" lang="ru-RU" alt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0929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885633" y="1770076"/>
            <a:ext cx="10031437" cy="32887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lvl="0" indent="0" algn="ctr" eaLnBrk="0" fontAlgn="base" hangingPunct="0">
              <a:lnSpc>
                <a:spcPct val="100000"/>
              </a:lnSpc>
              <a:spcBef>
                <a:spcPct val="0"/>
              </a:spcBef>
              <a:spcAft>
                <a:spcPct val="0"/>
              </a:spcAft>
              <a:buNone/>
            </a:pPr>
            <a:r>
              <a:rPr lang="kk-KZ" sz="2400" dirty="0">
                <a:latin typeface="Times New Roman" pitchFamily="18" charset="0"/>
                <a:cs typeface="Times New Roman" pitchFamily="18" charset="0"/>
              </a:rPr>
              <a:t>Терморегуляция </a:t>
            </a:r>
            <a:endParaRPr lang="kk-KZ" sz="2400" dirty="0" smtClean="0">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endParaRPr lang="kk-KZ" sz="2400" dirty="0">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r>
              <a:rPr lang="kk-KZ" sz="2400" dirty="0" smtClean="0">
                <a:latin typeface="Times New Roman" pitchFamily="18" charset="0"/>
                <a:cs typeface="Times New Roman" pitchFamily="18" charset="0"/>
              </a:rPr>
              <a:t>Терморегуляция </a:t>
            </a:r>
            <a:r>
              <a:rPr lang="kk-KZ" sz="2400" dirty="0">
                <a:latin typeface="Times New Roman" pitchFamily="18" charset="0"/>
                <a:cs typeface="Times New Roman" pitchFamily="18" charset="0"/>
              </a:rPr>
              <a:t>бірнеше кері байланыс циклы арқылы жүзеге асырылады </a:t>
            </a:r>
            <a:endParaRPr lang="kk-KZ" sz="2400" dirty="0" smtClean="0">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endParaRPr lang="kk-KZ" sz="2400" dirty="0">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r>
              <a:rPr lang="kk-KZ" sz="2400" dirty="0">
                <a:latin typeface="Times New Roman" pitchFamily="18" charset="0"/>
                <a:cs typeface="Times New Roman" pitchFamily="18" charset="0"/>
              </a:rPr>
              <a:t>Г</a:t>
            </a:r>
            <a:r>
              <a:rPr lang="kk-KZ" sz="2400" dirty="0" smtClean="0">
                <a:latin typeface="Times New Roman" pitchFamily="18" charset="0"/>
                <a:cs typeface="Times New Roman" pitchFamily="18" charset="0"/>
              </a:rPr>
              <a:t>ипоталамус </a:t>
            </a:r>
            <a:r>
              <a:rPr lang="kk-KZ" sz="2400" dirty="0">
                <a:latin typeface="Times New Roman" pitchFamily="18" charset="0"/>
                <a:cs typeface="Times New Roman" pitchFamily="18" charset="0"/>
              </a:rPr>
              <a:t>термостаты қан температурасын бақылайды терідегі перифериялық терморецепторлардан сигналдар алады жылу жоғалту орталығы - гипоталамустың алдындағы ядроға тиісті сигналдар жіберіңіз немесе мидың маммиллярлы денелерінің жанындағы артқы ядродағы жылуды көтермелейтін орталық</a:t>
            </a:r>
            <a:endParaRPr kumimoji="0" lang="ru-RU" alt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327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103577" y="1593216"/>
            <a:ext cx="10045505" cy="279628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lvl="0" indent="0" algn="ctr" eaLnBrk="0" fontAlgn="base" hangingPunct="0">
              <a:lnSpc>
                <a:spcPct val="100000"/>
              </a:lnSpc>
              <a:spcBef>
                <a:spcPct val="0"/>
              </a:spcBef>
              <a:spcAft>
                <a:spcPct val="0"/>
              </a:spcAft>
              <a:buNone/>
            </a:pPr>
            <a:r>
              <a:rPr lang="ru-RU" sz="4000" dirty="0"/>
              <a:t/>
            </a:r>
            <a:br>
              <a:rPr lang="ru-RU" sz="4000" dirty="0"/>
            </a:br>
            <a:r>
              <a:rPr lang="ru-RU" sz="2400" dirty="0">
                <a:latin typeface="Times New Roman" pitchFamily="18" charset="0"/>
                <a:cs typeface="Times New Roman" pitchFamily="18" charset="0"/>
              </a:rPr>
              <a:t>Терморегуляция </a:t>
            </a:r>
            <a:r>
              <a:rPr lang="ru-RU" sz="2400" dirty="0" err="1">
                <a:latin typeface="Times New Roman" pitchFamily="18" charset="0"/>
                <a:cs typeface="Times New Roman" pitchFamily="18" charset="0"/>
              </a:rPr>
              <a:t>қан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температурасы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жоғары</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endParaRPr lang="ru-RU" sz="2400" dirty="0">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r>
              <a:rPr lang="ru-RU" sz="2400" dirty="0" err="1" smtClean="0">
                <a:latin typeface="Times New Roman" pitchFamily="18" charset="0"/>
                <a:cs typeface="Times New Roman" pitchFamily="18" charset="0"/>
              </a:rPr>
              <a:t>тері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тамырларының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кеңеюі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температурасы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endParaRPr lang="ru-RU" sz="2400" dirty="0">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r>
              <a:rPr lang="ru-RU" sz="2400" dirty="0" err="1" smtClean="0">
                <a:latin typeface="Times New Roman" pitchFamily="18" charset="0"/>
                <a:cs typeface="Times New Roman" pitchFamily="18" charset="0"/>
              </a:rPr>
              <a:t>тері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тамырларының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тарылуы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қалтырау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термогенез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мінез-құлықты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терморегуляциялау</a:t>
            </a:r>
            <a:endParaRPr kumimoji="0" lang="ru-RU" alt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94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523_The-Hypothalamus_Controls_Thermoregulation-608x1024.jpg" descr="2523_The-Hypothalamus_Controls_Thermoregulation-608x1024.jpg"/>
          <p:cNvPicPr>
            <a:picLocks noChangeAspect="1"/>
          </p:cNvPicPr>
          <p:nvPr/>
        </p:nvPicPr>
        <p:blipFill>
          <a:blip r:embed="rId2">
            <a:extLst/>
          </a:blip>
          <a:stretch>
            <a:fillRect/>
          </a:stretch>
        </p:blipFill>
        <p:spPr>
          <a:xfrm>
            <a:off x="3930556" y="171533"/>
            <a:ext cx="3970090" cy="6686467"/>
          </a:xfrm>
          <a:prstGeom prst="rect">
            <a:avLst/>
          </a:prstGeom>
          <a:ln w="12700">
            <a:miter lim="400000"/>
          </a:ln>
        </p:spPr>
      </p:pic>
    </p:spTree>
    <p:extLst>
      <p:ext uri="{BB962C8B-B14F-4D97-AF65-F5344CB8AC3E}">
        <p14:creationId xmlns:p14="http://schemas.microsoft.com/office/powerpoint/2010/main" val="119369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subTitle" idx="1"/>
          </p:nvPr>
        </p:nvSpPr>
        <p:spPr bwMode="auto">
          <a:xfrm>
            <a:off x="955343" y="1107347"/>
            <a:ext cx="9712657" cy="45813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algn="l" eaLnBrk="0" fontAlgn="base" hangingPunct="0">
              <a:lnSpc>
                <a:spcPct val="100000"/>
              </a:lnSpc>
              <a:spcBef>
                <a:spcPct val="0"/>
              </a:spcBef>
              <a:spcAft>
                <a:spcPct val="0"/>
              </a:spcAft>
            </a:pPr>
            <a:r>
              <a:rPr lang="kk-KZ" sz="2000" dirty="0" smtClean="0"/>
              <a:t>ОҚУ НӘТИЖЕЛЕРІ</a:t>
            </a:r>
            <a:endParaRPr lang="en-US" sz="2000" dirty="0"/>
          </a:p>
          <a:p>
            <a:pPr lvl="0" algn="l" eaLnBrk="0" fontAlgn="base" hangingPunct="0">
              <a:lnSpc>
                <a:spcPct val="100000"/>
              </a:lnSpc>
              <a:spcBef>
                <a:spcPct val="0"/>
              </a:spcBef>
              <a:spcAft>
                <a:spcPct val="0"/>
              </a:spcAft>
            </a:pPr>
            <a:r>
              <a:rPr lang="kk-KZ" sz="2000" dirty="0" smtClean="0"/>
              <a:t>Сабақ </a:t>
            </a:r>
            <a:r>
              <a:rPr lang="kk-KZ" sz="2000" dirty="0"/>
              <a:t>нәтижесінде сіз:</a:t>
            </a:r>
            <a:endParaRPr lang="en-US" altLang="ru-RU" sz="2100" dirty="0">
              <a:solidFill>
                <a:srgbClr val="222222"/>
              </a:solidFill>
              <a:latin typeface="inherit"/>
            </a:endParaRPr>
          </a:p>
          <a:p>
            <a:pPr marL="457200" lvl="0" indent="-457200" algn="l" eaLnBrk="0" fontAlgn="base" hangingPunct="0">
              <a:lnSpc>
                <a:spcPct val="100000"/>
              </a:lnSpc>
              <a:spcBef>
                <a:spcPct val="0"/>
              </a:spcBef>
              <a:spcAft>
                <a:spcPct val="0"/>
              </a:spcAft>
              <a:buFont typeface="+mj-lt"/>
              <a:buAutoNum type="arabicPeriod"/>
            </a:pPr>
            <a:r>
              <a:rPr lang="kk-KZ" sz="2000" dirty="0">
                <a:latin typeface="Times New Roman" pitchFamily="18" charset="0"/>
                <a:cs typeface="Times New Roman" pitchFamily="18" charset="0"/>
              </a:rPr>
              <a:t>абсорбция және постабсорбция күйін анықтау</a:t>
            </a:r>
            <a:r>
              <a:rPr lang="kk-KZ" sz="2000" dirty="0" smtClean="0">
                <a:latin typeface="Times New Roman" pitchFamily="18" charset="0"/>
                <a:cs typeface="Times New Roman" pitchFamily="18" charset="0"/>
              </a:rPr>
              <a:t>;</a:t>
            </a:r>
          </a:p>
          <a:p>
            <a:pPr marL="457200" lvl="0" indent="-457200" algn="l" eaLnBrk="0" fontAlgn="base" hangingPunct="0">
              <a:lnSpc>
                <a:spcPct val="100000"/>
              </a:lnSpc>
              <a:spcBef>
                <a:spcPct val="0"/>
              </a:spcBef>
              <a:spcAft>
                <a:spcPct val="0"/>
              </a:spcAft>
              <a:buFont typeface="+mj-lt"/>
              <a:buAutoNum type="arabicPeriod"/>
            </a:pPr>
            <a:r>
              <a:rPr kumimoji="0" lang="ru-RU" altLang="ru-RU" sz="2000" b="0" i="0" u="none" strike="noStrike" cap="none" normalizeH="0" baseline="0" dirty="0" smtClean="0">
                <a:ln>
                  <a:noFill/>
                </a:ln>
                <a:solidFill>
                  <a:srgbClr val="222222"/>
                </a:solidFill>
                <a:effectLst/>
                <a:latin typeface="Times New Roman" pitchFamily="18" charset="0"/>
                <a:cs typeface="Times New Roman" pitchFamily="18" charset="0"/>
              </a:rPr>
              <a:t> </a:t>
            </a:r>
            <a:r>
              <a:rPr lang="kk-KZ" sz="2000" dirty="0">
                <a:latin typeface="Times New Roman" pitchFamily="18" charset="0"/>
                <a:cs typeface="Times New Roman" pitchFamily="18" charset="0"/>
              </a:rPr>
              <a:t>Осы күйлердің әрқайсысында көмірсулар, майлар және ақуыздармен не болатынын түсіндіріңіз</a:t>
            </a:r>
            <a:r>
              <a:rPr lang="kk-KZ" sz="2000" dirty="0" smtClean="0">
                <a:latin typeface="Times New Roman" pitchFamily="18" charset="0"/>
                <a:cs typeface="Times New Roman" pitchFamily="18" charset="0"/>
              </a:rPr>
              <a:t>;</a:t>
            </a:r>
          </a:p>
          <a:p>
            <a:pPr marL="457200" lvl="0" indent="-457200" algn="l" eaLnBrk="0" fontAlgn="base" hangingPunct="0">
              <a:lnSpc>
                <a:spcPct val="100000"/>
              </a:lnSpc>
              <a:spcBef>
                <a:spcPct val="0"/>
              </a:spcBef>
              <a:spcAft>
                <a:spcPct val="0"/>
              </a:spcAft>
              <a:buFont typeface="+mj-lt"/>
              <a:buAutoNum type="arabicPeriod"/>
            </a:pPr>
            <a:r>
              <a:rPr kumimoji="0" lang="ru-RU" altLang="ru-RU" sz="2000" b="0" i="0" u="none" strike="noStrike" cap="none" normalizeH="0" baseline="0" dirty="0" smtClean="0">
                <a:ln>
                  <a:noFill/>
                </a:ln>
                <a:solidFill>
                  <a:srgbClr val="222222"/>
                </a:solidFill>
                <a:effectLst/>
                <a:latin typeface="Times New Roman" pitchFamily="18" charset="0"/>
                <a:cs typeface="Times New Roman" pitchFamily="18" charset="0"/>
              </a:rPr>
              <a:t> </a:t>
            </a:r>
            <a:r>
              <a:rPr lang="kk-KZ" sz="2000" dirty="0">
                <a:latin typeface="Times New Roman" pitchFamily="18" charset="0"/>
                <a:cs typeface="Times New Roman" pitchFamily="18" charset="0"/>
              </a:rPr>
              <a:t>әр жағдайдың гормоналды және жүйке реттелуін сипаттаңыз</a:t>
            </a:r>
            <a:r>
              <a:rPr lang="kk-KZ" sz="2000" dirty="0" smtClean="0">
                <a:latin typeface="Times New Roman" pitchFamily="18" charset="0"/>
                <a:cs typeface="Times New Roman" pitchFamily="18" charset="0"/>
              </a:rPr>
              <a:t>;</a:t>
            </a:r>
          </a:p>
          <a:p>
            <a:pPr marL="457200" lvl="0" indent="-457200" algn="l" eaLnBrk="0" fontAlgn="base" hangingPunct="0">
              <a:lnSpc>
                <a:spcPct val="100000"/>
              </a:lnSpc>
              <a:spcBef>
                <a:spcPct val="0"/>
              </a:spcBef>
              <a:spcAft>
                <a:spcPct val="0"/>
              </a:spcAft>
              <a:buFont typeface="+mj-lt"/>
              <a:buAutoNum type="arabicPeriod"/>
            </a:pPr>
            <a:r>
              <a:rPr lang="kk-KZ" sz="2000" dirty="0">
                <a:latin typeface="Times New Roman" pitchFamily="18" charset="0"/>
                <a:cs typeface="Times New Roman" pitchFamily="18" charset="0"/>
              </a:rPr>
              <a:t>метаболизм жылдамдығын және базальды метаболизм жылдамдығын анықтау</a:t>
            </a:r>
            <a:r>
              <a:rPr lang="kk-KZ" sz="2000" dirty="0" smtClean="0">
                <a:latin typeface="Times New Roman" pitchFamily="18" charset="0"/>
                <a:cs typeface="Times New Roman" pitchFamily="18" charset="0"/>
              </a:rPr>
              <a:t>;</a:t>
            </a:r>
          </a:p>
          <a:p>
            <a:pPr marL="457200" lvl="0" indent="-457200" algn="l" eaLnBrk="0" fontAlgn="base" hangingPunct="0">
              <a:lnSpc>
                <a:spcPct val="100000"/>
              </a:lnSpc>
              <a:spcBef>
                <a:spcPct val="0"/>
              </a:spcBef>
              <a:spcAft>
                <a:spcPct val="0"/>
              </a:spcAft>
              <a:buFont typeface="+mj-lt"/>
              <a:buAutoNum type="arabicPeriod"/>
            </a:pPr>
            <a:r>
              <a:rPr lang="ru-RU" sz="2000" dirty="0" smtClean="0">
                <a:latin typeface="Times New Roman" pitchFamily="18" charset="0"/>
                <a:cs typeface="Times New Roman" pitchFamily="18" charset="0"/>
              </a:rPr>
              <a:t>метаболизм </a:t>
            </a:r>
            <a:r>
              <a:rPr lang="ru-RU" sz="2000" dirty="0" err="1">
                <a:latin typeface="Times New Roman" pitchFamily="18" charset="0"/>
                <a:cs typeface="Times New Roman" pitchFamily="18" charset="0"/>
              </a:rPr>
              <a:t>жылдамдығына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кейбір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факторларды</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сипаттаңыз</a:t>
            </a:r>
            <a:endParaRPr lang="ru-RU" sz="2000" dirty="0" smtClean="0">
              <a:latin typeface="Times New Roman" pitchFamily="18" charset="0"/>
              <a:cs typeface="Times New Roman" pitchFamily="18" charset="0"/>
            </a:endParaRPr>
          </a:p>
          <a:p>
            <a:pPr marL="457200" lvl="0" indent="-457200" algn="l" eaLnBrk="0" fontAlgn="base" hangingPunct="0">
              <a:lnSpc>
                <a:spcPct val="100000"/>
              </a:lnSpc>
              <a:spcBef>
                <a:spcPct val="0"/>
              </a:spcBef>
              <a:spcAft>
                <a:spcPct val="0"/>
              </a:spcAft>
              <a:buFont typeface="+mj-lt"/>
              <a:buAutoNum type="arabicPeriod"/>
            </a:pPr>
            <a:r>
              <a:rPr lang="ru-RU" sz="2000" dirty="0" err="1" smtClean="0">
                <a:latin typeface="Times New Roman" pitchFamily="18" charset="0"/>
                <a:cs typeface="Times New Roman" pitchFamily="18" charset="0"/>
              </a:rPr>
              <a:t>дене</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жылуының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көздерін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a:t>
            </a:r>
            <a:r>
              <a:rPr lang="ru-RU" sz="2000" dirty="0" smtClean="0">
                <a:latin typeface="Times New Roman" pitchFamily="18" charset="0"/>
                <a:cs typeface="Times New Roman" pitchFamily="18" charset="0"/>
              </a:rPr>
              <a:t>;</a:t>
            </a:r>
          </a:p>
          <a:p>
            <a:pPr marL="457200" lvl="0" indent="-457200" algn="l" eaLnBrk="0" fontAlgn="base" hangingPunct="0">
              <a:lnSpc>
                <a:spcPct val="100000"/>
              </a:lnSpc>
              <a:spcBef>
                <a:spcPct val="0"/>
              </a:spcBef>
              <a:spcAft>
                <a:spcPct val="0"/>
              </a:spcAft>
              <a:buFont typeface="+mj-lt"/>
              <a:buAutoNum type="arabicPeriod"/>
            </a:pPr>
            <a:r>
              <a:rPr lang="ru-RU" sz="2000" dirty="0" err="1" smtClean="0">
                <a:latin typeface="Times New Roman" pitchFamily="18" charset="0"/>
                <a:cs typeface="Times New Roman" pitchFamily="18" charset="0"/>
              </a:rPr>
              <a:t>дене</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температурасының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ауытқуын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тудыратын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кейбір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сипаттаңыз</a:t>
            </a:r>
            <a:r>
              <a:rPr lang="ru-RU" sz="2000" dirty="0">
                <a:latin typeface="Times New Roman" pitchFamily="18" charset="0"/>
                <a:cs typeface="Times New Roman" pitchFamily="18" charset="0"/>
              </a:rPr>
              <a:t>;</a:t>
            </a:r>
            <a:r>
              <a:rPr kumimoji="0" lang="ru-RU" altLang="ru-RU" sz="2000" b="0" i="0" u="none" strike="noStrike" cap="none" normalizeH="0" baseline="0" dirty="0" smtClean="0">
                <a:ln>
                  <a:noFill/>
                </a:ln>
                <a:solidFill>
                  <a:srgbClr val="222222"/>
                </a:solidFill>
                <a:effectLst/>
                <a:latin typeface="Times New Roman" pitchFamily="18" charset="0"/>
                <a:cs typeface="Times New Roman" pitchFamily="18" charset="0"/>
              </a:rPr>
              <a:t> </a:t>
            </a:r>
          </a:p>
          <a:p>
            <a:pPr marL="457200" lvl="0" indent="-457200" algn="l" eaLnBrk="0" fontAlgn="base" hangingPunct="0">
              <a:lnSpc>
                <a:spcPct val="100000"/>
              </a:lnSpc>
              <a:spcBef>
                <a:spcPct val="0"/>
              </a:spcBef>
              <a:spcAft>
                <a:spcPct val="0"/>
              </a:spcAft>
              <a:buFont typeface="+mj-lt"/>
              <a:buAutoNum type="arabicPeriod"/>
            </a:pPr>
            <a:r>
              <a:rPr lang="kk-KZ" sz="2000" dirty="0" smtClean="0">
                <a:latin typeface="Times New Roman" pitchFamily="18" charset="0"/>
                <a:cs typeface="Times New Roman" pitchFamily="18" charset="0"/>
              </a:rPr>
              <a:t>жылу </a:t>
            </a:r>
            <a:r>
              <a:rPr lang="kk-KZ" sz="2000" dirty="0">
                <a:latin typeface="Times New Roman" pitchFamily="18" charset="0"/>
                <a:cs typeface="Times New Roman" pitchFamily="18" charset="0"/>
              </a:rPr>
              <a:t>жоғалтудың әртүрлі формаларын анықтау және салыстыру</a:t>
            </a:r>
            <a:r>
              <a:rPr lang="kk-KZ" sz="2000" dirty="0" smtClean="0">
                <a:latin typeface="Times New Roman" pitchFamily="18" charset="0"/>
                <a:cs typeface="Times New Roman" pitchFamily="18" charset="0"/>
              </a:rPr>
              <a:t>;</a:t>
            </a:r>
          </a:p>
          <a:p>
            <a:pPr marL="457200" lvl="0" indent="-457200" algn="l" eaLnBrk="0" fontAlgn="base" hangingPunct="0">
              <a:lnSpc>
                <a:spcPct val="100000"/>
              </a:lnSpc>
              <a:spcBef>
                <a:spcPct val="0"/>
              </a:spcBef>
              <a:spcAft>
                <a:spcPct val="0"/>
              </a:spcAft>
              <a:buFont typeface="+mj-lt"/>
              <a:buAutoNum type="arabicPeriod"/>
            </a:pPr>
            <a:r>
              <a:rPr lang="ru-RU" sz="2000" dirty="0" err="1" smtClean="0">
                <a:latin typeface="Times New Roman" pitchFamily="18" charset="0"/>
                <a:cs typeface="Times New Roman" pitchFamily="18" charset="0"/>
              </a:rPr>
              <a:t>гипоталамустың</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дене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температурасын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бақылап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реттейтінін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сипаттаңыз</a:t>
            </a:r>
            <a:r>
              <a:rPr lang="ru-RU" sz="2000" dirty="0">
                <a:latin typeface="Times New Roman" pitchFamily="18" charset="0"/>
                <a:cs typeface="Times New Roman" pitchFamily="18" charset="0"/>
              </a:rPr>
              <a:t>;</a:t>
            </a:r>
            <a:r>
              <a:rPr kumimoji="0" lang="ru-RU" altLang="ru-RU" sz="2000" b="0" i="0" u="none" strike="noStrike" cap="none" normalizeH="0" baseline="0" dirty="0" smtClean="0">
                <a:ln>
                  <a:noFill/>
                </a:ln>
                <a:solidFill>
                  <a:srgbClr val="222222"/>
                </a:solidFill>
                <a:effectLst/>
                <a:latin typeface="Times New Roman" pitchFamily="18" charset="0"/>
                <a:cs typeface="Times New Roman" pitchFamily="18" charset="0"/>
              </a:rPr>
              <a:t>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smtClean="0">
              <a:latin typeface="Times New Roman" pitchFamily="18" charset="0"/>
              <a:cs typeface="Times New Roman" pitchFamily="18" charset="0"/>
            </a:endParaRPr>
          </a:p>
          <a:p>
            <a:pPr marL="457200" lvl="0" indent="-457200" algn="l" eaLnBrk="0" fontAlgn="base" hangingPunct="0">
              <a:lnSpc>
                <a:spcPct val="100000"/>
              </a:lnSpc>
              <a:spcBef>
                <a:spcPct val="0"/>
              </a:spcBef>
              <a:spcAft>
                <a:spcPct val="0"/>
              </a:spcAft>
              <a:buFont typeface="+mj-lt"/>
              <a:buAutoNum type="arabicPeriod"/>
            </a:pPr>
            <a:r>
              <a:rPr lang="ru-RU" sz="2000" dirty="0" err="1" smtClean="0">
                <a:latin typeface="Times New Roman" pitchFamily="18" charset="0"/>
                <a:cs typeface="Times New Roman" pitchFamily="18" charset="0"/>
              </a:rPr>
              <a:t>Дене</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температурасы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шамадан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жоғары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сипаттаңыз</a:t>
            </a:r>
            <a:r>
              <a:rPr lang="ru-RU" sz="2000" dirty="0">
                <a:latin typeface="Times New Roman" pitchFamily="18" charset="0"/>
                <a:cs typeface="Times New Roman" pitchFamily="18" charset="0"/>
              </a:rPr>
              <a:t>.</a:t>
            </a:r>
            <a:endParaRPr kumimoji="0" lang="ru-RU" alt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8696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subTitle" idx="1"/>
          </p:nvPr>
        </p:nvSpPr>
        <p:spPr bwMode="auto">
          <a:xfrm>
            <a:off x="682389" y="1846012"/>
            <a:ext cx="9985612" cy="310406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eaLnBrk="0" fontAlgn="base" hangingPunct="0">
              <a:lnSpc>
                <a:spcPct val="100000"/>
              </a:lnSpc>
              <a:spcBef>
                <a:spcPct val="0"/>
              </a:spcBef>
              <a:spcAft>
                <a:spcPct val="0"/>
              </a:spcAft>
            </a:pPr>
            <a:r>
              <a:rPr lang="ru-RU" sz="2000" dirty="0"/>
              <a:t/>
            </a:r>
            <a:br>
              <a:rPr lang="ru-RU" sz="2000" dirty="0"/>
            </a:br>
            <a:r>
              <a:rPr lang="ru-RU" sz="2000" dirty="0" err="1">
                <a:latin typeface="Times New Roman" pitchFamily="18" charset="0"/>
                <a:cs typeface="Times New Roman" pitchFamily="18" charset="0"/>
              </a:rPr>
              <a:t>Кіріспе</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lvl="0" eaLnBrk="0" fontAlgn="base" hangingPunct="0">
              <a:lnSpc>
                <a:spcPct val="100000"/>
              </a:lnSpc>
              <a:spcBef>
                <a:spcPct val="0"/>
              </a:spcBef>
              <a:spcAft>
                <a:spcPct val="0"/>
              </a:spcAft>
            </a:pPr>
            <a:r>
              <a:rPr lang="ru-RU" sz="2000" dirty="0" err="1" smtClean="0">
                <a:latin typeface="Times New Roman" pitchFamily="18" charset="0"/>
                <a:cs typeface="Times New Roman" pitchFamily="18" charset="0"/>
              </a:rPr>
              <a:t>Абсорбенттік</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толық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күй</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қоректік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заттардың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сіңетін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арада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сақтауға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энергия мен </a:t>
            </a:r>
            <a:r>
              <a:rPr lang="ru-RU" sz="2000" dirty="0" err="1">
                <a:latin typeface="Times New Roman" pitchFamily="18" charset="0"/>
                <a:cs typeface="Times New Roman" pitchFamily="18" charset="0"/>
              </a:rPr>
              <a:t>басқа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қажеттіліктерді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қанағаттандыру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үшін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пайдалануға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a:t>
            </a:r>
            <a:endParaRPr lang="ru-RU" altLang="ru-RU" sz="2000" dirty="0">
              <a:solidFill>
                <a:srgbClr val="222222"/>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3200" b="0" i="0" u="none" strike="noStrike" cap="none" normalizeH="0" baseline="0" dirty="0" smtClean="0">
              <a:ln>
                <a:noFill/>
              </a:ln>
              <a:solidFill>
                <a:srgbClr val="222222"/>
              </a:solidFill>
              <a:effectLst/>
              <a:latin typeface="inherit"/>
            </a:endParaRPr>
          </a:p>
          <a:p>
            <a:pPr lvl="0" algn="l" eaLnBrk="0" fontAlgn="base" hangingPunct="0">
              <a:lnSpc>
                <a:spcPct val="100000"/>
              </a:lnSpc>
              <a:spcBef>
                <a:spcPct val="0"/>
              </a:spcBef>
              <a:spcAft>
                <a:spcPct val="0"/>
              </a:spcAft>
            </a:pPr>
            <a:r>
              <a:rPr lang="kk-KZ" dirty="0">
                <a:latin typeface="Times New Roman" pitchFamily="18" charset="0"/>
                <a:cs typeface="Times New Roman" pitchFamily="18" charset="0"/>
              </a:rPr>
              <a:t>Постабсорбция (аштық) күйі - осы уақытта асқазан мен жіңішке ішек бос болады және организмнің энергияға қажеттілігі жинақталған отынмен қамтамасыз етіледі.</a:t>
            </a:r>
            <a:endParaRPr kumimoji="0" lang="ru-RU" alt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849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subTitle" idx="1"/>
          </p:nvPr>
        </p:nvSpPr>
        <p:spPr bwMode="auto">
          <a:xfrm>
            <a:off x="1055077" y="1815236"/>
            <a:ext cx="9612923" cy="316562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algn="l" eaLnBrk="0" fontAlgn="base" hangingPunct="0">
              <a:lnSpc>
                <a:spcPct val="100000"/>
              </a:lnSpc>
              <a:spcBef>
                <a:spcPct val="0"/>
              </a:spcBef>
              <a:spcAft>
                <a:spcPct val="0"/>
              </a:spcAft>
            </a:pPr>
            <a:r>
              <a:rPr lang="ru-RU" sz="4000" dirty="0"/>
              <a:t/>
            </a:r>
            <a:br>
              <a:rPr lang="ru-RU" sz="4000" dirty="0"/>
            </a:br>
            <a:r>
              <a:rPr lang="ru-RU" sz="2800" dirty="0" err="1">
                <a:latin typeface="Times New Roman" pitchFamily="18" charset="0"/>
                <a:cs typeface="Times New Roman" pitchFamily="18" charset="0"/>
              </a:rPr>
              <a:t>Сіңіргіш</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күй</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lvl="0" algn="l" eaLnBrk="0" fontAlgn="base" hangingPunct="0">
              <a:lnSpc>
                <a:spcPct val="100000"/>
              </a:lnSpc>
              <a:spcBef>
                <a:spcPct val="0"/>
              </a:spcBef>
              <a:spcAft>
                <a:spcPct val="0"/>
              </a:spcAft>
            </a:pPr>
            <a:endParaRPr lang="ru-RU" sz="2800" dirty="0">
              <a:latin typeface="Times New Roman" pitchFamily="18" charset="0"/>
              <a:cs typeface="Times New Roman" pitchFamily="18" charset="0"/>
            </a:endParaRPr>
          </a:p>
          <a:p>
            <a:pPr lvl="0" algn="l" eaLnBrk="0" fontAlgn="base" hangingPunct="0">
              <a:lnSpc>
                <a:spcPct val="100000"/>
              </a:lnSpc>
              <a:spcBef>
                <a:spcPct val="0"/>
              </a:spcBef>
              <a:spcAft>
                <a:spcPct val="0"/>
              </a:spcAft>
            </a:pPr>
            <a:r>
              <a:rPr lang="ru-RU" sz="2800" dirty="0" err="1" smtClean="0">
                <a:latin typeface="Times New Roman" pitchFamily="18" charset="0"/>
                <a:cs typeface="Times New Roman" pitchFamily="18" charset="0"/>
              </a:rPr>
              <a:t>Бұл</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жағдайда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қандағы</a:t>
            </a:r>
            <a:r>
              <a:rPr lang="ru-RU" sz="2800" dirty="0">
                <a:latin typeface="Times New Roman" pitchFamily="18" charset="0"/>
                <a:cs typeface="Times New Roman" pitchFamily="18" charset="0"/>
              </a:rPr>
              <a:t> глюкоза </a:t>
            </a:r>
            <a:r>
              <a:rPr lang="en-US" sz="2800" dirty="0" smtClean="0">
                <a:latin typeface="Times New Roman" pitchFamily="18" charset="0"/>
                <a:cs typeface="Times New Roman" pitchFamily="18" charset="0"/>
              </a:rPr>
              <a:t>AT</a:t>
            </a:r>
            <a:r>
              <a:rPr lang="kk-KZ" sz="2800" dirty="0" smtClean="0">
                <a:latin typeface="Times New Roman" pitchFamily="18" charset="0"/>
                <a:cs typeface="Times New Roman" pitchFamily="18" charset="0"/>
              </a:rPr>
              <a:t>Ф</a:t>
            </a:r>
            <a:r>
              <a:rPr lang="en-US" sz="2800" dirty="0" smtClean="0">
                <a:latin typeface="Times New Roman" pitchFamily="18" charset="0"/>
                <a:cs typeface="Times New Roman" pitchFamily="18" charset="0"/>
              </a:rPr>
              <a:t> </a:t>
            </a:r>
            <a:endParaRPr lang="kk-KZ" sz="2800" dirty="0" smtClean="0">
              <a:latin typeface="Times New Roman" pitchFamily="18" charset="0"/>
              <a:cs typeface="Times New Roman" pitchFamily="18" charset="0"/>
            </a:endParaRPr>
          </a:p>
          <a:p>
            <a:pPr lvl="0" algn="l" eaLnBrk="0" fontAlgn="base" hangingPunct="0">
              <a:lnSpc>
                <a:spcPct val="100000"/>
              </a:lnSpc>
              <a:spcBef>
                <a:spcPct val="0"/>
              </a:spcBef>
              <a:spcAft>
                <a:spcPct val="0"/>
              </a:spcAft>
            </a:pPr>
            <a:endParaRPr lang="kk-KZ" sz="2800" dirty="0">
              <a:latin typeface="Times New Roman" pitchFamily="18" charset="0"/>
              <a:cs typeface="Times New Roman" pitchFamily="18" charset="0"/>
            </a:endParaRPr>
          </a:p>
          <a:p>
            <a:pPr lvl="0" algn="l" eaLnBrk="0" fontAlgn="base" hangingPunct="0">
              <a:lnSpc>
                <a:spcPct val="100000"/>
              </a:lnSpc>
              <a:spcBef>
                <a:spcPct val="0"/>
              </a:spcBef>
              <a:spcAft>
                <a:spcPct val="0"/>
              </a:spcAft>
            </a:pPr>
            <a:r>
              <a:rPr lang="ru-RU" sz="2800" dirty="0" err="1">
                <a:latin typeface="Times New Roman" pitchFamily="18" charset="0"/>
                <a:cs typeface="Times New Roman" pitchFamily="18" charset="0"/>
              </a:rPr>
              <a:t>С</a:t>
            </a:r>
            <a:r>
              <a:rPr lang="ru-RU" sz="2800" dirty="0" err="1" smtClean="0">
                <a:latin typeface="Times New Roman" pitchFamily="18" charset="0"/>
                <a:cs typeface="Times New Roman" pitchFamily="18" charset="0"/>
              </a:rPr>
              <a:t>интезі</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үшін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қол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жетімді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Көмірсулар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майлар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және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ақуыздар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алмасуына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қатысты</a:t>
            </a:r>
            <a:r>
              <a:rPr lang="ru-RU" sz="2800" dirty="0">
                <a:latin typeface="Times New Roman" pitchFamily="18" charset="0"/>
                <a:cs typeface="Times New Roman" pitchFamily="18" charset="0"/>
              </a:rPr>
              <a:t> осы </a:t>
            </a:r>
            <a:r>
              <a:rPr lang="ru-RU" sz="2800" dirty="0" err="1">
                <a:latin typeface="Times New Roman" pitchFamily="18" charset="0"/>
                <a:cs typeface="Times New Roman" pitchFamily="18" charset="0"/>
              </a:rPr>
              <a:t>күйде</a:t>
            </a:r>
            <a:r>
              <a:rPr lang="ru-RU" sz="2800" dirty="0">
                <a:latin typeface="Times New Roman" pitchFamily="18" charset="0"/>
                <a:cs typeface="Times New Roman" pitchFamily="18" charset="0"/>
              </a:rPr>
              <a:t> не </a:t>
            </a:r>
            <a:r>
              <a:rPr lang="ru-RU" sz="2800" dirty="0" err="1">
                <a:latin typeface="Times New Roman" pitchFamily="18" charset="0"/>
                <a:cs typeface="Times New Roman" pitchFamily="18" charset="0"/>
              </a:rPr>
              <a:t>болады</a:t>
            </a:r>
            <a:r>
              <a:rPr lang="ru-RU" sz="2800" dirty="0">
                <a:latin typeface="Times New Roman" pitchFamily="18" charset="0"/>
                <a:cs typeface="Times New Roman" pitchFamily="18" charset="0"/>
              </a:rPr>
              <a:t>?</a:t>
            </a:r>
            <a:endParaRPr kumimoji="0" lang="ru-RU" altLang="ru-RU"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01109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18615" y="395785"/>
            <a:ext cx="10149385" cy="6005015"/>
          </a:xfrm>
        </p:spPr>
        <p:txBody>
          <a:bodyPr/>
          <a:lstStyle/>
          <a:p>
            <a:endParaRPr lang="ru-RU" dirty="0"/>
          </a:p>
        </p:txBody>
      </p:sp>
      <p:pic>
        <p:nvPicPr>
          <p:cNvPr id="4" name="2521_The_Absorptive_Stage.jpg" descr="2521_The_Absorptive_Stage.jpg"/>
          <p:cNvPicPr>
            <a:picLocks noChangeAspect="1"/>
          </p:cNvPicPr>
          <p:nvPr/>
        </p:nvPicPr>
        <p:blipFill>
          <a:blip r:embed="rId2">
            <a:extLst/>
          </a:blip>
          <a:stretch>
            <a:fillRect/>
          </a:stretch>
        </p:blipFill>
        <p:spPr>
          <a:xfrm>
            <a:off x="3773020" y="531824"/>
            <a:ext cx="4645959" cy="5794351"/>
          </a:xfrm>
          <a:prstGeom prst="rect">
            <a:avLst/>
          </a:prstGeom>
          <a:ln w="12700">
            <a:miter lim="400000"/>
          </a:ln>
        </p:spPr>
      </p:pic>
    </p:spTree>
    <p:extLst>
      <p:ext uri="{BB962C8B-B14F-4D97-AF65-F5344CB8AC3E}">
        <p14:creationId xmlns:p14="http://schemas.microsoft.com/office/powerpoint/2010/main" val="305119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subTitle" idx="1"/>
          </p:nvPr>
        </p:nvSpPr>
        <p:spPr bwMode="auto">
          <a:xfrm>
            <a:off x="942535" y="809017"/>
            <a:ext cx="9579889" cy="30271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lnSpc>
                <a:spcPct val="100000"/>
              </a:lnSpc>
            </a:pPr>
            <a:r>
              <a:rPr lang="kk-KZ" sz="2000" dirty="0">
                <a:latin typeface="Times New Roman" pitchFamily="18" charset="0"/>
                <a:cs typeface="Times New Roman" pitchFamily="18" charset="0"/>
              </a:rPr>
              <a:t>Абсорбент күйін реттеу </a:t>
            </a:r>
            <a:endParaRPr lang="kk-KZ" sz="2000" dirty="0" smtClean="0">
              <a:latin typeface="Times New Roman" pitchFamily="18" charset="0"/>
              <a:cs typeface="Times New Roman" pitchFamily="18" charset="0"/>
            </a:endParaRPr>
          </a:p>
          <a:p>
            <a:pPr lvl="0" algn="l">
              <a:lnSpc>
                <a:spcPct val="100000"/>
              </a:lnSpc>
            </a:pPr>
            <a:endParaRPr lang="kk-KZ" sz="2000" dirty="0">
              <a:latin typeface="Times New Roman" pitchFamily="18" charset="0"/>
              <a:cs typeface="Times New Roman" pitchFamily="18" charset="0"/>
            </a:endParaRPr>
          </a:p>
          <a:p>
            <a:pPr lvl="0" algn="l">
              <a:lnSpc>
                <a:spcPct val="100000"/>
              </a:lnSpc>
            </a:pPr>
            <a:r>
              <a:rPr lang="kk-KZ" sz="2000" dirty="0" smtClean="0">
                <a:latin typeface="Times New Roman" pitchFamily="18" charset="0"/>
                <a:cs typeface="Times New Roman" pitchFamily="18" charset="0"/>
              </a:rPr>
              <a:t>Инсулин </a:t>
            </a:r>
            <a:r>
              <a:rPr lang="kk-KZ" sz="2000" dirty="0">
                <a:latin typeface="Times New Roman" pitchFamily="18" charset="0"/>
                <a:cs typeface="Times New Roman" pitchFamily="18" charset="0"/>
              </a:rPr>
              <a:t>қандағы глюкоза мен амин қышқылдарының деңгейі ішек гормондары гастрин, секретин, холецистокинин және глюкозаға тәуелді инсулинотропты пептид (GIP) глюкозаның барлық жасушалардың (нейрондар, бүйрек жасушалары және эритроциттер) сіңуін реттейді.</a:t>
            </a:r>
            <a:endParaRPr lang="ru-RU" altLang="ru-RU" sz="2000" dirty="0">
              <a:solidFill>
                <a:srgbClr val="222222"/>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rgbClr val="222222"/>
              </a:solidFill>
              <a:effectLst/>
              <a:latin typeface="Times New Roman" pitchFamily="18" charset="0"/>
              <a:cs typeface="Times New Roman" pitchFamily="18" charset="0"/>
            </a:endParaRPr>
          </a:p>
          <a:p>
            <a:pPr lvl="0" algn="l">
              <a:lnSpc>
                <a:spcPct val="100000"/>
              </a:lnSpc>
            </a:pPr>
            <a:r>
              <a:rPr lang="kk-KZ" sz="2000" dirty="0">
                <a:latin typeface="Times New Roman" pitchFamily="18" charset="0"/>
                <a:cs typeface="Times New Roman" pitchFamily="18" charset="0"/>
              </a:rPr>
              <a:t>Глюкагон - инсулин антагонисті мидың қажеттіліктерін қанағаттандыру үшін қандағы глюкозаның жеткілікті деңгейін сақтайды</a:t>
            </a:r>
            <a:r>
              <a:rPr kumimoji="0" lang="ru-RU" altLang="ru-RU"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ru-RU" altLang="ru-RU"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813732" y="4421038"/>
            <a:ext cx="10695879" cy="119585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eaLnBrk="0" fontAlgn="base" hangingPunct="0">
              <a:spcBef>
                <a:spcPct val="0"/>
              </a:spcBef>
              <a:spcAft>
                <a:spcPct val="0"/>
              </a:spcAft>
            </a:pPr>
            <a:r>
              <a:rPr lang="kk-KZ" sz="2000" dirty="0"/>
              <a:t>Инсулин мақсатты жасушаларда қалай жұмыс істейді? II типті қант диабетінде инсулин өндіріледі, бірақ жұмыс істемейді. Бұл науқастар «мол теңізде аштық» деп сипатталады, өйткені олардың қандағы глюкозаның мөлшері жоғары, бірақ глюкоза жасушаларға жеткізілмейді. Мұның жеткіліксіз тамақтануға қалай әкелетінін сипаттаңыз.</a:t>
            </a:r>
            <a:endParaRPr kumimoji="0" lang="ru-RU" altLang="ru-RU"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1929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bwMode="auto">
          <a:xfrm>
            <a:off x="1525400" y="1522099"/>
            <a:ext cx="8487508" cy="27039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lnSpc>
                <a:spcPct val="100000"/>
              </a:lnSpc>
            </a:pPr>
            <a:r>
              <a:rPr lang="ru-RU" sz="2000" dirty="0"/>
              <a:t/>
            </a:r>
            <a:br>
              <a:rPr lang="ru-RU" sz="2000" dirty="0"/>
            </a:br>
            <a:r>
              <a:rPr lang="ru-RU" sz="2000" dirty="0" err="1"/>
              <a:t>Постабсорбтивті</a:t>
            </a:r>
            <a:r>
              <a:rPr lang="ru-RU" sz="2000" dirty="0"/>
              <a:t> </a:t>
            </a:r>
            <a:r>
              <a:rPr lang="ru-RU" sz="2000" dirty="0" err="1"/>
              <a:t>күй</a:t>
            </a:r>
            <a:r>
              <a:rPr lang="ru-RU" sz="2000" dirty="0"/>
              <a:t> </a:t>
            </a:r>
            <a:endParaRPr lang="ru-RU" sz="2000" dirty="0" smtClean="0"/>
          </a:p>
          <a:p>
            <a:pPr lvl="0" algn="l">
              <a:lnSpc>
                <a:spcPct val="100000"/>
              </a:lnSpc>
            </a:pPr>
            <a:endParaRPr lang="ru-RU" sz="2000" dirty="0"/>
          </a:p>
          <a:p>
            <a:pPr lvl="0" algn="l">
              <a:lnSpc>
                <a:spcPct val="100000"/>
              </a:lnSpc>
            </a:pPr>
            <a:r>
              <a:rPr lang="ru-RU" sz="2000" dirty="0" err="1" smtClean="0"/>
              <a:t>Плазмадағы</a:t>
            </a:r>
            <a:r>
              <a:rPr lang="ru-RU" sz="2000" dirty="0" smtClean="0"/>
              <a:t> </a:t>
            </a:r>
            <a:r>
              <a:rPr lang="ru-RU" sz="2000" dirty="0" err="1"/>
              <a:t>глюкозаның</a:t>
            </a:r>
            <a:r>
              <a:rPr lang="ru-RU" sz="2000" dirty="0"/>
              <a:t> </a:t>
            </a:r>
            <a:r>
              <a:rPr lang="ru-RU" sz="2000" dirty="0" err="1"/>
              <a:t>концентрациясы</a:t>
            </a:r>
            <a:r>
              <a:rPr lang="ru-RU" sz="2000" dirty="0"/>
              <a:t> 90-100 мг / </a:t>
            </a:r>
            <a:r>
              <a:rPr lang="ru-RU" sz="2000" dirty="0" err="1"/>
              <a:t>дл</a:t>
            </a:r>
            <a:r>
              <a:rPr lang="ru-RU" sz="2000" dirty="0"/>
              <a:t> </a:t>
            </a:r>
            <a:r>
              <a:rPr lang="ru-RU" sz="2000" dirty="0" err="1"/>
              <a:t>аралығында</a:t>
            </a:r>
            <a:r>
              <a:rPr lang="ru-RU" sz="2000" dirty="0"/>
              <a:t> </a:t>
            </a:r>
            <a:r>
              <a:rPr lang="ru-RU" sz="2000" dirty="0" err="1"/>
              <a:t>гомеостатикалық</a:t>
            </a:r>
            <a:r>
              <a:rPr lang="ru-RU" sz="2000" dirty="0"/>
              <a:t> </a:t>
            </a:r>
            <a:r>
              <a:rPr lang="ru-RU" sz="2000" dirty="0" err="1"/>
              <a:t>бақыланады</a:t>
            </a:r>
            <a:r>
              <a:rPr lang="ru-RU" sz="2000" dirty="0"/>
              <a:t>. </a:t>
            </a:r>
            <a:endParaRPr lang="ru-RU" sz="2000" dirty="0" smtClean="0"/>
          </a:p>
          <a:p>
            <a:pPr lvl="0" algn="l">
              <a:lnSpc>
                <a:spcPct val="100000"/>
              </a:lnSpc>
            </a:pPr>
            <a:endParaRPr lang="ru-RU" sz="2000" dirty="0"/>
          </a:p>
          <a:p>
            <a:pPr lvl="0" algn="l">
              <a:lnSpc>
                <a:spcPct val="100000"/>
              </a:lnSpc>
            </a:pPr>
            <a:r>
              <a:rPr lang="ru-RU" sz="2000" dirty="0" smtClean="0"/>
              <a:t>Ми </a:t>
            </a:r>
            <a:r>
              <a:rPr lang="ru-RU" sz="2000" dirty="0" err="1"/>
              <a:t>үшін</a:t>
            </a:r>
            <a:r>
              <a:rPr lang="ru-RU" sz="2000" dirty="0"/>
              <a:t> </a:t>
            </a:r>
            <a:r>
              <a:rPr lang="ru-RU" sz="2000" dirty="0" err="1"/>
              <a:t>өте</a:t>
            </a:r>
            <a:r>
              <a:rPr lang="ru-RU" sz="2000" dirty="0"/>
              <a:t> </a:t>
            </a:r>
            <a:r>
              <a:rPr lang="ru-RU" sz="2000" dirty="0" err="1"/>
              <a:t>маңызды</a:t>
            </a:r>
            <a:r>
              <a:rPr lang="ru-RU" sz="2000" dirty="0"/>
              <a:t> </a:t>
            </a:r>
            <a:r>
              <a:rPr lang="ru-RU" sz="2000" dirty="0" err="1"/>
              <a:t>Көмірсулар</a:t>
            </a:r>
            <a:r>
              <a:rPr lang="ru-RU" sz="2000" dirty="0"/>
              <a:t>, </a:t>
            </a:r>
            <a:r>
              <a:rPr lang="ru-RU" sz="2000" dirty="0" err="1"/>
              <a:t>майлар</a:t>
            </a:r>
            <a:r>
              <a:rPr lang="ru-RU" sz="2000" dirty="0"/>
              <a:t> </a:t>
            </a:r>
            <a:r>
              <a:rPr lang="ru-RU" sz="2000" dirty="0" err="1"/>
              <a:t>және</a:t>
            </a:r>
            <a:r>
              <a:rPr lang="ru-RU" sz="2000" dirty="0"/>
              <a:t> </a:t>
            </a:r>
            <a:r>
              <a:rPr lang="ru-RU" sz="2000" dirty="0" err="1"/>
              <a:t>ақуыздар</a:t>
            </a:r>
            <a:r>
              <a:rPr lang="ru-RU" sz="2000" dirty="0"/>
              <a:t> </a:t>
            </a:r>
            <a:r>
              <a:rPr lang="ru-RU" sz="2000" dirty="0" err="1"/>
              <a:t>алмасуына</a:t>
            </a:r>
            <a:r>
              <a:rPr lang="ru-RU" sz="2000" dirty="0"/>
              <a:t> </a:t>
            </a:r>
            <a:r>
              <a:rPr lang="ru-RU" sz="2000" dirty="0" err="1"/>
              <a:t>қатысты</a:t>
            </a:r>
            <a:r>
              <a:rPr lang="ru-RU" sz="2000" dirty="0"/>
              <a:t> осы </a:t>
            </a:r>
            <a:r>
              <a:rPr lang="ru-RU" sz="2000" dirty="0" err="1"/>
              <a:t>күйде</a:t>
            </a:r>
            <a:r>
              <a:rPr lang="ru-RU" sz="2000" dirty="0"/>
              <a:t> не </a:t>
            </a:r>
            <a:r>
              <a:rPr lang="ru-RU" sz="2000" dirty="0" err="1"/>
              <a:t>болады</a:t>
            </a:r>
            <a:r>
              <a:rPr lang="ru-RU" sz="2000" dirty="0"/>
              <a:t>?</a:t>
            </a:r>
            <a:r>
              <a:rPr kumimoji="0" lang="ru-RU" altLang="ru-RU"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ru-RU" altLang="ru-RU"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18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18615" y="395785"/>
            <a:ext cx="10149385" cy="6005015"/>
          </a:xfrm>
        </p:spPr>
        <p:txBody>
          <a:bodyPr/>
          <a:lstStyle/>
          <a:p>
            <a:endParaRPr lang="ru-RU" dirty="0"/>
          </a:p>
        </p:txBody>
      </p:sp>
      <p:pic>
        <p:nvPicPr>
          <p:cNvPr id="4" name="2522_The_Postabsorptive_Stage.jpg" descr="2522_The_Postabsorptive_Stage.jpg"/>
          <p:cNvPicPr>
            <a:picLocks noChangeAspect="1"/>
          </p:cNvPicPr>
          <p:nvPr/>
        </p:nvPicPr>
        <p:blipFill>
          <a:blip r:embed="rId2">
            <a:extLst/>
          </a:blip>
          <a:stretch>
            <a:fillRect/>
          </a:stretch>
        </p:blipFill>
        <p:spPr>
          <a:xfrm>
            <a:off x="3886920" y="541164"/>
            <a:ext cx="4418160" cy="5775671"/>
          </a:xfrm>
          <a:prstGeom prst="rect">
            <a:avLst/>
          </a:prstGeom>
          <a:ln w="12700">
            <a:miter lim="400000"/>
          </a:ln>
        </p:spPr>
      </p:pic>
    </p:spTree>
    <p:extLst>
      <p:ext uri="{BB962C8B-B14F-4D97-AF65-F5344CB8AC3E}">
        <p14:creationId xmlns:p14="http://schemas.microsoft.com/office/powerpoint/2010/main" val="172251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bwMode="auto">
          <a:xfrm>
            <a:off x="846162" y="1048809"/>
            <a:ext cx="10040202" cy="33502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algn="l" eaLnBrk="0" fontAlgn="base" hangingPunct="0">
              <a:lnSpc>
                <a:spcPct val="100000"/>
              </a:lnSpc>
              <a:spcBef>
                <a:spcPct val="0"/>
              </a:spcBef>
              <a:spcAft>
                <a:spcPct val="0"/>
              </a:spcAft>
            </a:pPr>
            <a:r>
              <a:rPr lang="kk-KZ" sz="2000" dirty="0">
                <a:latin typeface="Times New Roman" pitchFamily="18" charset="0"/>
                <a:cs typeface="Times New Roman" pitchFamily="18" charset="0"/>
              </a:rPr>
              <a:t>Постсорбциялық күйді реттеу </a:t>
            </a:r>
            <a:endParaRPr lang="kk-KZ" sz="2000" dirty="0" smtClean="0">
              <a:latin typeface="Times New Roman" pitchFamily="18" charset="0"/>
              <a:cs typeface="Times New Roman" pitchFamily="18" charset="0"/>
            </a:endParaRPr>
          </a:p>
          <a:p>
            <a:pPr lvl="0" algn="l" eaLnBrk="0" fontAlgn="base" hangingPunct="0">
              <a:lnSpc>
                <a:spcPct val="100000"/>
              </a:lnSpc>
              <a:spcBef>
                <a:spcPct val="0"/>
              </a:spcBef>
              <a:spcAft>
                <a:spcPct val="0"/>
              </a:spcAft>
            </a:pPr>
            <a:endParaRPr lang="kk-KZ" sz="2000" dirty="0">
              <a:latin typeface="Times New Roman" pitchFamily="18" charset="0"/>
              <a:cs typeface="Times New Roman" pitchFamily="18" charset="0"/>
            </a:endParaRPr>
          </a:p>
          <a:p>
            <a:pPr lvl="0" algn="l" eaLnBrk="0" fontAlgn="base" hangingPunct="0">
              <a:lnSpc>
                <a:spcPct val="100000"/>
              </a:lnSpc>
              <a:spcBef>
                <a:spcPct val="0"/>
              </a:spcBef>
              <a:spcAft>
                <a:spcPct val="0"/>
              </a:spcAft>
            </a:pPr>
            <a:r>
              <a:rPr lang="kk-KZ" sz="2000" dirty="0" smtClean="0">
                <a:latin typeface="Times New Roman" pitchFamily="18" charset="0"/>
                <a:cs typeface="Times New Roman" pitchFamily="18" charset="0"/>
              </a:rPr>
              <a:t>Симпатикалық </a:t>
            </a:r>
            <a:r>
              <a:rPr lang="kk-KZ" sz="2000" dirty="0">
                <a:latin typeface="Times New Roman" pitchFamily="18" charset="0"/>
                <a:cs typeface="Times New Roman" pitchFamily="18" charset="0"/>
              </a:rPr>
              <a:t>жүйке жүйесі </a:t>
            </a:r>
            <a:endParaRPr lang="kk-KZ" sz="2000" dirty="0" smtClean="0">
              <a:latin typeface="Times New Roman" pitchFamily="18" charset="0"/>
              <a:cs typeface="Times New Roman" pitchFamily="18" charset="0"/>
            </a:endParaRPr>
          </a:p>
          <a:p>
            <a:pPr lvl="0" algn="l" eaLnBrk="0" fontAlgn="base" hangingPunct="0">
              <a:lnSpc>
                <a:spcPct val="100000"/>
              </a:lnSpc>
              <a:spcBef>
                <a:spcPct val="0"/>
              </a:spcBef>
              <a:spcAft>
                <a:spcPct val="0"/>
              </a:spcAft>
            </a:pPr>
            <a:endParaRPr lang="kk-KZ" sz="2000" dirty="0">
              <a:latin typeface="Times New Roman" pitchFamily="18" charset="0"/>
              <a:cs typeface="Times New Roman" pitchFamily="18" charset="0"/>
            </a:endParaRPr>
          </a:p>
          <a:p>
            <a:pPr lvl="0" algn="l" eaLnBrk="0" fontAlgn="base" hangingPunct="0">
              <a:lnSpc>
                <a:spcPct val="100000"/>
              </a:lnSpc>
              <a:spcBef>
                <a:spcPct val="0"/>
              </a:spcBef>
              <a:spcAft>
                <a:spcPct val="0"/>
              </a:spcAft>
            </a:pPr>
            <a:r>
              <a:rPr lang="kk-KZ" sz="2000" dirty="0" smtClean="0">
                <a:latin typeface="Times New Roman" pitchFamily="18" charset="0"/>
                <a:cs typeface="Times New Roman" pitchFamily="18" charset="0"/>
              </a:rPr>
              <a:t>Глюкагон </a:t>
            </a:r>
            <a:r>
              <a:rPr lang="kk-KZ" sz="2000" dirty="0">
                <a:latin typeface="Times New Roman" pitchFamily="18" charset="0"/>
                <a:cs typeface="Times New Roman" pitchFamily="18" charset="0"/>
              </a:rPr>
              <a:t>қандағы глюкозаның деңгейі төмендейді, инсулин секрециясы төмендейді, ұйқы безіндегі альфа-жасушалар глюкагон шығарады гликогенолизді және глюконеогенез липолизді жоғарылатады және FFA деңгейін жоғарылатады, глюкоза мен липидтерді отын ретінде қол жетімді етеді </a:t>
            </a:r>
            <a:endParaRPr lang="kk-KZ" sz="2000" dirty="0" smtClean="0">
              <a:latin typeface="Times New Roman" pitchFamily="18" charset="0"/>
              <a:cs typeface="Times New Roman" pitchFamily="18" charset="0"/>
            </a:endParaRPr>
          </a:p>
          <a:p>
            <a:pPr lvl="0" algn="l" eaLnBrk="0" fontAlgn="base" hangingPunct="0">
              <a:lnSpc>
                <a:spcPct val="100000"/>
              </a:lnSpc>
              <a:spcBef>
                <a:spcPct val="0"/>
              </a:spcBef>
              <a:spcAft>
                <a:spcPct val="0"/>
              </a:spcAft>
            </a:pPr>
            <a:endParaRPr lang="kk-KZ" sz="2000" dirty="0">
              <a:latin typeface="Times New Roman" pitchFamily="18" charset="0"/>
              <a:cs typeface="Times New Roman" pitchFamily="18" charset="0"/>
            </a:endParaRPr>
          </a:p>
          <a:p>
            <a:pPr lvl="0" algn="l" eaLnBrk="0" fontAlgn="base" hangingPunct="0">
              <a:lnSpc>
                <a:spcPct val="100000"/>
              </a:lnSpc>
              <a:spcBef>
                <a:spcPct val="0"/>
              </a:spcBef>
              <a:spcAft>
                <a:spcPct val="0"/>
              </a:spcAft>
            </a:pPr>
            <a:r>
              <a:rPr lang="kk-KZ" sz="2000" dirty="0" smtClean="0">
                <a:latin typeface="Times New Roman" pitchFamily="18" charset="0"/>
                <a:cs typeface="Times New Roman" pitchFamily="18" charset="0"/>
              </a:rPr>
              <a:t>Симпатоадренальды </a:t>
            </a:r>
            <a:r>
              <a:rPr lang="kk-KZ" sz="2000" dirty="0">
                <a:latin typeface="Times New Roman" pitchFamily="18" charset="0"/>
                <a:cs typeface="Times New Roman" pitchFamily="18" charset="0"/>
              </a:rPr>
              <a:t>жүйе гликогенолиз бен липолизге ықпал етеді. Өсу гормонының қандағы глюкоза деңгейінің тез төмендеуіне және ұзақ уақыт ашығуға реакциясы</a:t>
            </a:r>
            <a:endParaRPr kumimoji="0" lang="ru-RU" altLang="ru-RU" sz="18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0729976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456</Words>
  <Application>Microsoft Office PowerPoint</Application>
  <PresentationFormat>Произвольный</PresentationFormat>
  <Paragraphs>82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Aliuly Sultan</cp:lastModifiedBy>
  <cp:revision>23</cp:revision>
  <dcterms:created xsi:type="dcterms:W3CDTF">2020-09-21T03:24:52Z</dcterms:created>
  <dcterms:modified xsi:type="dcterms:W3CDTF">2020-09-23T18:16:44Z</dcterms:modified>
</cp:coreProperties>
</file>